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2"/>
  </p:notesMasterIdLst>
  <p:handoutMasterIdLst>
    <p:handoutMasterId r:id="rId33"/>
  </p:handoutMasterIdLst>
  <p:sldIdLst>
    <p:sldId id="256" r:id="rId2"/>
    <p:sldId id="259" r:id="rId3"/>
    <p:sldId id="260" r:id="rId4"/>
    <p:sldId id="261" r:id="rId5"/>
    <p:sldId id="276" r:id="rId6"/>
    <p:sldId id="262" r:id="rId7"/>
    <p:sldId id="272" r:id="rId8"/>
    <p:sldId id="273" r:id="rId9"/>
    <p:sldId id="278" r:id="rId10"/>
    <p:sldId id="279" r:id="rId11"/>
    <p:sldId id="290" r:id="rId12"/>
    <p:sldId id="291" r:id="rId13"/>
    <p:sldId id="285" r:id="rId14"/>
    <p:sldId id="293" r:id="rId15"/>
    <p:sldId id="286" r:id="rId16"/>
    <p:sldId id="287" r:id="rId17"/>
    <p:sldId id="274" r:id="rId18"/>
    <p:sldId id="275" r:id="rId19"/>
    <p:sldId id="294" r:id="rId20"/>
    <p:sldId id="295" r:id="rId21"/>
    <p:sldId id="280" r:id="rId22"/>
    <p:sldId id="288" r:id="rId23"/>
    <p:sldId id="289" r:id="rId24"/>
    <p:sldId id="297" r:id="rId25"/>
    <p:sldId id="281" r:id="rId26"/>
    <p:sldId id="282" r:id="rId27"/>
    <p:sldId id="283" r:id="rId28"/>
    <p:sldId id="284" r:id="rId29"/>
    <p:sldId id="296" r:id="rId30"/>
    <p:sldId id="277"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02EA2-BCD7-458F-B0A9-CA4F2314772F}" v="2" dt="2024-05-20T22:25:34.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545" autoAdjust="0"/>
  </p:normalViewPr>
  <p:slideViewPr>
    <p:cSldViewPr>
      <p:cViewPr varScale="1">
        <p:scale>
          <a:sx n="62" d="100"/>
          <a:sy n="62" d="100"/>
        </p:scale>
        <p:origin x="89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Tanya" userId="5c1d266e-88b6-4ce9-b56b-cf74053b24f7" providerId="ADAL" clId="{7B802EA2-BCD7-458F-B0A9-CA4F2314772F}"/>
    <pc:docChg chg="undo custSel addSld modSld">
      <pc:chgData name="Johnson, Tanya" userId="5c1d266e-88b6-4ce9-b56b-cf74053b24f7" providerId="ADAL" clId="{7B802EA2-BCD7-458F-B0A9-CA4F2314772F}" dt="2024-05-20T22:27:02.792" v="346" actId="20577"/>
      <pc:docMkLst>
        <pc:docMk/>
      </pc:docMkLst>
      <pc:sldChg chg="addSp modSp mod">
        <pc:chgData name="Johnson, Tanya" userId="5c1d266e-88b6-4ce9-b56b-cf74053b24f7" providerId="ADAL" clId="{7B802EA2-BCD7-458F-B0A9-CA4F2314772F}" dt="2024-05-20T22:15:21.330" v="69" actId="20577"/>
        <pc:sldMkLst>
          <pc:docMk/>
          <pc:sldMk cId="1200921631" sldId="256"/>
        </pc:sldMkLst>
        <pc:spChg chg="add mod">
          <ac:chgData name="Johnson, Tanya" userId="5c1d266e-88b6-4ce9-b56b-cf74053b24f7" providerId="ADAL" clId="{7B802EA2-BCD7-458F-B0A9-CA4F2314772F}" dt="2024-05-20T22:15:21.330" v="69" actId="20577"/>
          <ac:spMkLst>
            <pc:docMk/>
            <pc:sldMk cId="1200921631" sldId="256"/>
            <ac:spMk id="4" creationId="{7762AA95-04A2-F81E-5026-6E26BE4DC880}"/>
          </ac:spMkLst>
        </pc:spChg>
      </pc:sldChg>
      <pc:sldChg chg="modSp mod">
        <pc:chgData name="Johnson, Tanya" userId="5c1d266e-88b6-4ce9-b56b-cf74053b24f7" providerId="ADAL" clId="{7B802EA2-BCD7-458F-B0A9-CA4F2314772F}" dt="2024-05-20T22:14:21.330" v="1" actId="20577"/>
        <pc:sldMkLst>
          <pc:docMk/>
          <pc:sldMk cId="2786542377" sldId="259"/>
        </pc:sldMkLst>
        <pc:spChg chg="mod">
          <ac:chgData name="Johnson, Tanya" userId="5c1d266e-88b6-4ce9-b56b-cf74053b24f7" providerId="ADAL" clId="{7B802EA2-BCD7-458F-B0A9-CA4F2314772F}" dt="2024-05-20T22:14:21.330" v="1" actId="20577"/>
          <ac:spMkLst>
            <pc:docMk/>
            <pc:sldMk cId="2786542377" sldId="259"/>
            <ac:spMk id="3" creationId="{00000000-0000-0000-0000-000000000000}"/>
          </ac:spMkLst>
        </pc:spChg>
      </pc:sldChg>
      <pc:sldChg chg="addSp delSp modSp mod">
        <pc:chgData name="Johnson, Tanya" userId="5c1d266e-88b6-4ce9-b56b-cf74053b24f7" providerId="ADAL" clId="{7B802EA2-BCD7-458F-B0A9-CA4F2314772F}" dt="2024-05-20T22:23:26.812" v="142" actId="20577"/>
        <pc:sldMkLst>
          <pc:docMk/>
          <pc:sldMk cId="3857343799" sldId="288"/>
        </pc:sldMkLst>
        <pc:spChg chg="mod">
          <ac:chgData name="Johnson, Tanya" userId="5c1d266e-88b6-4ce9-b56b-cf74053b24f7" providerId="ADAL" clId="{7B802EA2-BCD7-458F-B0A9-CA4F2314772F}" dt="2024-05-20T22:23:26.812" v="142" actId="20577"/>
          <ac:spMkLst>
            <pc:docMk/>
            <pc:sldMk cId="3857343799" sldId="288"/>
            <ac:spMk id="8" creationId="{00000000-0000-0000-0000-000000000000}"/>
          </ac:spMkLst>
        </pc:spChg>
        <pc:picChg chg="add del">
          <ac:chgData name="Johnson, Tanya" userId="5c1d266e-88b6-4ce9-b56b-cf74053b24f7" providerId="ADAL" clId="{7B802EA2-BCD7-458F-B0A9-CA4F2314772F}" dt="2024-05-20T22:21:23.450" v="74" actId="22"/>
          <ac:picMkLst>
            <pc:docMk/>
            <pc:sldMk cId="3857343799" sldId="288"/>
            <ac:picMk id="3" creationId="{B7C95BF5-716D-6659-6E87-663283F49E2D}"/>
          </ac:picMkLst>
        </pc:picChg>
      </pc:sldChg>
      <pc:sldChg chg="modSp mod">
        <pc:chgData name="Johnson, Tanya" userId="5c1d266e-88b6-4ce9-b56b-cf74053b24f7" providerId="ADAL" clId="{7B802EA2-BCD7-458F-B0A9-CA4F2314772F}" dt="2024-05-20T22:24:37.884" v="203" actId="255"/>
        <pc:sldMkLst>
          <pc:docMk/>
          <pc:sldMk cId="3257427667" sldId="289"/>
        </pc:sldMkLst>
        <pc:spChg chg="mod">
          <ac:chgData name="Johnson, Tanya" userId="5c1d266e-88b6-4ce9-b56b-cf74053b24f7" providerId="ADAL" clId="{7B802EA2-BCD7-458F-B0A9-CA4F2314772F}" dt="2024-05-20T22:23:44.522" v="164" actId="20577"/>
          <ac:spMkLst>
            <pc:docMk/>
            <pc:sldMk cId="3257427667" sldId="289"/>
            <ac:spMk id="7" creationId="{00000000-0000-0000-0000-000000000000}"/>
          </ac:spMkLst>
        </pc:spChg>
        <pc:spChg chg="mod">
          <ac:chgData name="Johnson, Tanya" userId="5c1d266e-88b6-4ce9-b56b-cf74053b24f7" providerId="ADAL" clId="{7B802EA2-BCD7-458F-B0A9-CA4F2314772F}" dt="2024-05-20T22:24:37.884" v="203" actId="255"/>
          <ac:spMkLst>
            <pc:docMk/>
            <pc:sldMk cId="3257427667" sldId="289"/>
            <ac:spMk id="8" creationId="{00000000-0000-0000-0000-000000000000}"/>
          </ac:spMkLst>
        </pc:spChg>
      </pc:sldChg>
      <pc:sldChg chg="addSp delSp modSp new mod modClrScheme chgLayout">
        <pc:chgData name="Johnson, Tanya" userId="5c1d266e-88b6-4ce9-b56b-cf74053b24f7" providerId="ADAL" clId="{7B802EA2-BCD7-458F-B0A9-CA4F2314772F}" dt="2024-05-20T22:27:02.792" v="346" actId="20577"/>
        <pc:sldMkLst>
          <pc:docMk/>
          <pc:sldMk cId="4261820176" sldId="297"/>
        </pc:sldMkLst>
        <pc:spChg chg="del">
          <ac:chgData name="Johnson, Tanya" userId="5c1d266e-88b6-4ce9-b56b-cf74053b24f7" providerId="ADAL" clId="{7B802EA2-BCD7-458F-B0A9-CA4F2314772F}" dt="2024-05-20T22:22:37.093" v="89" actId="700"/>
          <ac:spMkLst>
            <pc:docMk/>
            <pc:sldMk cId="4261820176" sldId="297"/>
            <ac:spMk id="2" creationId="{EDA88B7D-5156-8C3F-3229-095A875D0DD0}"/>
          </ac:spMkLst>
        </pc:spChg>
        <pc:spChg chg="del">
          <ac:chgData name="Johnson, Tanya" userId="5c1d266e-88b6-4ce9-b56b-cf74053b24f7" providerId="ADAL" clId="{7B802EA2-BCD7-458F-B0A9-CA4F2314772F}" dt="2024-05-20T22:22:37.093" v="89" actId="700"/>
          <ac:spMkLst>
            <pc:docMk/>
            <pc:sldMk cId="4261820176" sldId="297"/>
            <ac:spMk id="3" creationId="{3C91EDC3-F5C5-640F-34B0-AA6EC9519F88}"/>
          </ac:spMkLst>
        </pc:spChg>
        <pc:spChg chg="add mod">
          <ac:chgData name="Johnson, Tanya" userId="5c1d266e-88b6-4ce9-b56b-cf74053b24f7" providerId="ADAL" clId="{7B802EA2-BCD7-458F-B0A9-CA4F2314772F}" dt="2024-05-20T22:23:55.908" v="201" actId="20577"/>
          <ac:spMkLst>
            <pc:docMk/>
            <pc:sldMk cId="4261820176" sldId="297"/>
            <ac:spMk id="4" creationId="{488830DA-D24B-A2A8-D2E6-800C4E8AB432}"/>
          </ac:spMkLst>
        </pc:spChg>
        <pc:spChg chg="add mod">
          <ac:chgData name="Johnson, Tanya" userId="5c1d266e-88b6-4ce9-b56b-cf74053b24f7" providerId="ADAL" clId="{7B802EA2-BCD7-458F-B0A9-CA4F2314772F}" dt="2024-05-20T22:27:02.792" v="346" actId="20577"/>
          <ac:spMkLst>
            <pc:docMk/>
            <pc:sldMk cId="4261820176" sldId="297"/>
            <ac:spMk id="7" creationId="{150EEB30-68DE-4031-96AB-EBCC36873E07}"/>
          </ac:spMkLst>
        </pc:spChg>
        <pc:picChg chg="add mod">
          <ac:chgData name="Johnson, Tanya" userId="5c1d266e-88b6-4ce9-b56b-cf74053b24f7" providerId="ADAL" clId="{7B802EA2-BCD7-458F-B0A9-CA4F2314772F}" dt="2024-05-20T22:24:03.309" v="202" actId="1076"/>
          <ac:picMkLst>
            <pc:docMk/>
            <pc:sldMk cId="4261820176" sldId="297"/>
            <ac:picMk id="6" creationId="{D9364D10-E173-0118-7615-C536DC50F92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329" cy="463696"/>
          </a:xfrm>
          <a:prstGeom prst="rect">
            <a:avLst/>
          </a:prstGeom>
        </p:spPr>
        <p:txBody>
          <a:bodyPr vert="horz" lIns="90763" tIns="45382" rIns="90763" bIns="45382" rtlCol="0"/>
          <a:lstStyle>
            <a:lvl1pPr algn="l">
              <a:defRPr sz="1200"/>
            </a:lvl1pPr>
          </a:lstStyle>
          <a:p>
            <a:endParaRPr lang="en-CA"/>
          </a:p>
        </p:txBody>
      </p:sp>
      <p:sp>
        <p:nvSpPr>
          <p:cNvPr id="3" name="Date Placeholder 2"/>
          <p:cNvSpPr>
            <a:spLocks noGrp="1"/>
          </p:cNvSpPr>
          <p:nvPr>
            <p:ph type="dt" sz="quarter" idx="1"/>
          </p:nvPr>
        </p:nvSpPr>
        <p:spPr>
          <a:xfrm>
            <a:off x="3936174" y="2"/>
            <a:ext cx="3012329" cy="463696"/>
          </a:xfrm>
          <a:prstGeom prst="rect">
            <a:avLst/>
          </a:prstGeom>
        </p:spPr>
        <p:txBody>
          <a:bodyPr vert="horz" lIns="90763" tIns="45382" rIns="90763" bIns="45382" rtlCol="0"/>
          <a:lstStyle>
            <a:lvl1pPr algn="r">
              <a:defRPr sz="1200"/>
            </a:lvl1pPr>
          </a:lstStyle>
          <a:p>
            <a:fld id="{15B02A14-261B-4AB4-929D-7685D327D1B5}" type="datetimeFigureOut">
              <a:rPr lang="en-CA" smtClean="0"/>
              <a:t>2024-05-20</a:t>
            </a:fld>
            <a:endParaRPr lang="en-CA"/>
          </a:p>
        </p:txBody>
      </p:sp>
      <p:sp>
        <p:nvSpPr>
          <p:cNvPr id="4" name="Footer Placeholder 3"/>
          <p:cNvSpPr>
            <a:spLocks noGrp="1"/>
          </p:cNvSpPr>
          <p:nvPr>
            <p:ph type="ftr" sz="quarter" idx="2"/>
          </p:nvPr>
        </p:nvSpPr>
        <p:spPr>
          <a:xfrm>
            <a:off x="1" y="8772380"/>
            <a:ext cx="3012329" cy="463696"/>
          </a:xfrm>
          <a:prstGeom prst="rect">
            <a:avLst/>
          </a:prstGeom>
        </p:spPr>
        <p:txBody>
          <a:bodyPr vert="horz" lIns="90763" tIns="45382" rIns="90763" bIns="45382" rtlCol="0" anchor="b"/>
          <a:lstStyle>
            <a:lvl1pPr algn="l">
              <a:defRPr sz="1200"/>
            </a:lvl1pPr>
          </a:lstStyle>
          <a:p>
            <a:endParaRPr lang="en-CA"/>
          </a:p>
        </p:txBody>
      </p:sp>
      <p:sp>
        <p:nvSpPr>
          <p:cNvPr id="5" name="Slide Number Placeholder 4"/>
          <p:cNvSpPr>
            <a:spLocks noGrp="1"/>
          </p:cNvSpPr>
          <p:nvPr>
            <p:ph type="sldNum" sz="quarter" idx="3"/>
          </p:nvPr>
        </p:nvSpPr>
        <p:spPr>
          <a:xfrm>
            <a:off x="3936174" y="8772380"/>
            <a:ext cx="3012329" cy="463696"/>
          </a:xfrm>
          <a:prstGeom prst="rect">
            <a:avLst/>
          </a:prstGeom>
        </p:spPr>
        <p:txBody>
          <a:bodyPr vert="horz" lIns="90763" tIns="45382" rIns="90763" bIns="45382" rtlCol="0" anchor="b"/>
          <a:lstStyle>
            <a:lvl1pPr algn="r">
              <a:defRPr sz="1200"/>
            </a:lvl1pPr>
          </a:lstStyle>
          <a:p>
            <a:fld id="{C70277AE-9E0A-4792-9241-879E63FC5F51}" type="slidenum">
              <a:rPr lang="en-CA" smtClean="0"/>
              <a:t>‹#›</a:t>
            </a:fld>
            <a:endParaRPr lang="en-CA"/>
          </a:p>
        </p:txBody>
      </p:sp>
    </p:spTree>
    <p:extLst>
      <p:ext uri="{BB962C8B-B14F-4D97-AF65-F5344CB8AC3E}">
        <p14:creationId xmlns:p14="http://schemas.microsoft.com/office/powerpoint/2010/main" val="2917804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CA"/>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BBC397EC-F91D-45EB-8273-639A10682090}" type="datetimeFigureOut">
              <a:rPr lang="en-CA" smtClean="0"/>
              <a:t>2024-05-20</a:t>
            </a:fld>
            <a:endParaRPr lang="en-CA"/>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87" tIns="46244" rIns="92487" bIns="46244"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7B049A2A-D5BF-43B2-8DA9-4D33DCEECCF9}" type="slidenum">
              <a:rPr lang="en-CA" smtClean="0"/>
              <a:t>‹#›</a:t>
            </a:fld>
            <a:endParaRPr lang="en-CA"/>
          </a:p>
        </p:txBody>
      </p:sp>
    </p:spTree>
    <p:extLst>
      <p:ext uri="{BB962C8B-B14F-4D97-AF65-F5344CB8AC3E}">
        <p14:creationId xmlns:p14="http://schemas.microsoft.com/office/powerpoint/2010/main" val="134424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1</a:t>
            </a:fld>
            <a:endParaRPr lang="en-CA"/>
          </a:p>
        </p:txBody>
      </p:sp>
    </p:spTree>
    <p:extLst>
      <p:ext uri="{BB962C8B-B14F-4D97-AF65-F5344CB8AC3E}">
        <p14:creationId xmlns:p14="http://schemas.microsoft.com/office/powerpoint/2010/main" val="418616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3</a:t>
            </a:fld>
            <a:endParaRPr lang="en-CA"/>
          </a:p>
        </p:txBody>
      </p:sp>
    </p:spTree>
    <p:extLst>
      <p:ext uri="{BB962C8B-B14F-4D97-AF65-F5344CB8AC3E}">
        <p14:creationId xmlns:p14="http://schemas.microsoft.com/office/powerpoint/2010/main" val="284546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5</a:t>
            </a:fld>
            <a:endParaRPr lang="en-CA"/>
          </a:p>
        </p:txBody>
      </p:sp>
    </p:spTree>
    <p:extLst>
      <p:ext uri="{BB962C8B-B14F-4D97-AF65-F5344CB8AC3E}">
        <p14:creationId xmlns:p14="http://schemas.microsoft.com/office/powerpoint/2010/main" val="240345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8</a:t>
            </a:fld>
            <a:endParaRPr lang="en-CA"/>
          </a:p>
        </p:txBody>
      </p:sp>
    </p:spTree>
    <p:extLst>
      <p:ext uri="{BB962C8B-B14F-4D97-AF65-F5344CB8AC3E}">
        <p14:creationId xmlns:p14="http://schemas.microsoft.com/office/powerpoint/2010/main" val="1122676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9</a:t>
            </a:fld>
            <a:endParaRPr lang="en-CA"/>
          </a:p>
        </p:txBody>
      </p:sp>
    </p:spTree>
    <p:extLst>
      <p:ext uri="{BB962C8B-B14F-4D97-AF65-F5344CB8AC3E}">
        <p14:creationId xmlns:p14="http://schemas.microsoft.com/office/powerpoint/2010/main" val="4687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18</a:t>
            </a:fld>
            <a:endParaRPr lang="en-CA"/>
          </a:p>
        </p:txBody>
      </p:sp>
    </p:spTree>
    <p:extLst>
      <p:ext uri="{BB962C8B-B14F-4D97-AF65-F5344CB8AC3E}">
        <p14:creationId xmlns:p14="http://schemas.microsoft.com/office/powerpoint/2010/main" val="212362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049A2A-D5BF-43B2-8DA9-4D33DCEECCF9}" type="slidenum">
              <a:rPr lang="en-CA" smtClean="0"/>
              <a:t>20</a:t>
            </a:fld>
            <a:endParaRPr lang="en-CA"/>
          </a:p>
        </p:txBody>
      </p:sp>
    </p:spTree>
    <p:extLst>
      <p:ext uri="{BB962C8B-B14F-4D97-AF65-F5344CB8AC3E}">
        <p14:creationId xmlns:p14="http://schemas.microsoft.com/office/powerpoint/2010/main" val="40046841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6A988F-3FDC-4EE5-917F-811A835F61D4}" type="datetime1">
              <a:rPr lang="en-CA" smtClean="0"/>
              <a:t>2024-05-20</a:t>
            </a:fld>
            <a:endParaRPr lang="en-CA"/>
          </a:p>
        </p:txBody>
      </p:sp>
      <p:sp>
        <p:nvSpPr>
          <p:cNvPr id="5" name="Footer Placeholder 4"/>
          <p:cNvSpPr>
            <a:spLocks noGrp="1"/>
          </p:cNvSpPr>
          <p:nvPr>
            <p:ph type="ftr" sz="quarter" idx="11"/>
          </p:nvPr>
        </p:nvSpPr>
        <p:spPr>
          <a:xfrm>
            <a:off x="812805" y="6272785"/>
            <a:ext cx="4745736" cy="365125"/>
          </a:xfrm>
        </p:spPr>
        <p:txBody>
          <a:bodyPr/>
          <a:lstStyle/>
          <a:p>
            <a:endParaRPr lang="en-CA"/>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3D52A369-210C-48AD-97B9-2211DB23CBD2}" type="slidenum">
              <a:rPr lang="en-CA" smtClean="0"/>
              <a:t>‹#›</a:t>
            </a:fld>
            <a:endParaRPr lang="en-CA"/>
          </a:p>
        </p:txBody>
      </p:sp>
    </p:spTree>
    <p:extLst>
      <p:ext uri="{BB962C8B-B14F-4D97-AF65-F5344CB8AC3E}">
        <p14:creationId xmlns:p14="http://schemas.microsoft.com/office/powerpoint/2010/main" val="386715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C24F9-8BDC-4CF1-9982-472F03623491}" type="datetime1">
              <a:rPr lang="en-CA" smtClean="0"/>
              <a:t>2024-05-20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21840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01B71A-0EBD-4CF4-BD8C-E252DD6D29FA}" type="datetime1">
              <a:rPr lang="en-CA" smtClean="0"/>
              <a:t>2024-05-20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122957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80F64-199F-4983-B24D-7298B6FAB2E3}" type="datetime1">
              <a:rPr lang="en-CA" smtClean="0"/>
              <a:t>2024-05-20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165622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66358D8-B25A-487F-AAA6-08C8A03F4763}" type="datetime1">
              <a:rPr lang="en-CA" smtClean="0"/>
              <a:t>2024-05-20</a:t>
            </a:fld>
            <a:endParaRPr lang="en-CA"/>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CA"/>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3D52A369-210C-48AD-97B9-2211DB23CBD2}" type="slidenum">
              <a:rPr lang="en-CA" smtClean="0"/>
              <a:t>‹#›</a:t>
            </a:fld>
            <a:endParaRPr lang="en-CA"/>
          </a:p>
        </p:txBody>
      </p:sp>
    </p:spTree>
    <p:extLst>
      <p:ext uri="{BB962C8B-B14F-4D97-AF65-F5344CB8AC3E}">
        <p14:creationId xmlns:p14="http://schemas.microsoft.com/office/powerpoint/2010/main" val="233882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3D37B-3CCE-472E-BC07-32EF02CC38D3}" type="datetime1">
              <a:rPr lang="en-CA" smtClean="0"/>
              <a:t>2024-05-20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169361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16320D-8F27-4CD1-92BD-4C48F494996F}" type="datetime1">
              <a:rPr lang="en-CA" smtClean="0"/>
              <a:t>2024-05-20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1185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A97200F-A731-4A00-801D-5614F5017902}" type="datetime1">
              <a:rPr lang="en-CA" smtClean="0"/>
              <a:t>2024-05-20</a:t>
            </a:fld>
            <a:endParaRPr lang="en-CA"/>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CA"/>
          </a:p>
        </p:txBody>
      </p:sp>
      <p:sp>
        <p:nvSpPr>
          <p:cNvPr id="5" name="Slide Number Placeholder 4"/>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211604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6599D-1273-41D8-A0DC-0CBA9FD47E45}" type="datetime1">
              <a:rPr lang="en-CA" smtClean="0"/>
              <a:t>2024-05-20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188429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2E70598B-2275-4B96-A19A-4B26DBEDA62E}" type="datetime1">
              <a:rPr lang="en-CA" smtClean="0"/>
              <a:t>2024-05-20</a:t>
            </a:fld>
            <a:endParaRPr lang="en-CA"/>
          </a:p>
        </p:txBody>
      </p:sp>
      <p:sp>
        <p:nvSpPr>
          <p:cNvPr id="10" name="Footer Placeholder 9"/>
          <p:cNvSpPr>
            <a:spLocks noGrp="1"/>
          </p:cNvSpPr>
          <p:nvPr>
            <p:ph type="ftr" sz="quarter" idx="11"/>
          </p:nvPr>
        </p:nvSpPr>
        <p:spPr/>
        <p:txBody>
          <a:bodyPr/>
          <a:lstStyle/>
          <a:p>
            <a:endParaRPr lang="en-CA"/>
          </a:p>
        </p:txBody>
      </p:sp>
      <p:sp>
        <p:nvSpPr>
          <p:cNvPr id="11" name="Slide Number Placeholder 10"/>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63920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CA9F846-3608-41A5-A079-FE774B8FF6EA}" type="datetime1">
              <a:rPr lang="en-CA" smtClean="0"/>
              <a:t>2024-05-20</a:t>
            </a:fld>
            <a:endParaRPr lang="en-CA"/>
          </a:p>
        </p:txBody>
      </p:sp>
      <p:sp>
        <p:nvSpPr>
          <p:cNvPr id="10" name="Slide Number Placeholder 9"/>
          <p:cNvSpPr>
            <a:spLocks noGrp="1"/>
          </p:cNvSpPr>
          <p:nvPr>
            <p:ph type="sldNum" sz="quarter" idx="12"/>
          </p:nvPr>
        </p:nvSpPr>
        <p:spPr/>
        <p:txBody>
          <a:bodyPr/>
          <a:lstStyle/>
          <a:p>
            <a:fld id="{3D52A369-210C-48AD-97B9-2211DB23CBD2}" type="slidenum">
              <a:rPr lang="en-CA" smtClean="0"/>
              <a:t>‹#›</a:t>
            </a:fld>
            <a:endParaRPr lang="en-CA"/>
          </a:p>
        </p:txBody>
      </p:sp>
    </p:spTree>
    <p:extLst>
      <p:ext uri="{BB962C8B-B14F-4D97-AF65-F5344CB8AC3E}">
        <p14:creationId xmlns:p14="http://schemas.microsoft.com/office/powerpoint/2010/main" val="901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5444514-8DCC-4E80-B497-4BF20EE528CE}" type="datetime1">
              <a:rPr lang="en-CA" smtClean="0"/>
              <a:t>2024-05-20</a:t>
            </a:fld>
            <a:endParaRPr lang="en-CA"/>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CA"/>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3D52A369-210C-48AD-97B9-2211DB23CBD2}" type="slidenum">
              <a:rPr lang="en-CA" smtClean="0"/>
              <a:t>‹#›</a:t>
            </a:fld>
            <a:endParaRPr lang="en-CA"/>
          </a:p>
        </p:txBody>
      </p:sp>
    </p:spTree>
    <p:extLst>
      <p:ext uri="{BB962C8B-B14F-4D97-AF65-F5344CB8AC3E}">
        <p14:creationId xmlns:p14="http://schemas.microsoft.com/office/powerpoint/2010/main" val="15184689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mailto:lastname.firstname@ccsmj.ca" TargetMode="External"/><Relationship Id="rId2" Type="http://schemas.openxmlformats.org/officeDocument/2006/relationships/hyperlink" Target="http://www.myblueprint.ca/prairiesouth"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johnson.tanya@ccsmj.c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johnson.tanya@ccsmj.ca" TargetMode="External"/><Relationship Id="rId2" Type="http://schemas.openxmlformats.org/officeDocument/2006/relationships/hyperlink" Target="mailto:lastname.firstname@ccsmj.c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ccsmj.ca/PostSecondaryandCareerPlanning"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mailto:lastname.firstname@ccsmj.ca" TargetMode="External"/><Relationship Id="rId5" Type="http://schemas.openxmlformats.org/officeDocument/2006/relationships/hyperlink" Target="https://www.prairiesouth.ca/students/scholarships/" TargetMode="External"/><Relationship Id="rId4" Type="http://schemas.openxmlformats.org/officeDocument/2006/relationships/hyperlink" Target="https://www.ccsmj.ca/Scholarships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cholarshipscanada.com/"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scholartree.c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regina.ca/safa/awards/entrance-awards/index.html"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saskpolytech.ca/admissions/resources/scholarships-and-awards.aspx" TargetMode="External"/><Relationship Id="rId4" Type="http://schemas.openxmlformats.org/officeDocument/2006/relationships/hyperlink" Target="https://admissions.usask.ca/money/scholarships.php#GuaranteedEntranceScholarship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johnson.tanya@ccsmj.c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000" dirty="0"/>
              <a:t>Cornerstone Christian School</a:t>
            </a:r>
          </a:p>
        </p:txBody>
      </p:sp>
      <p:sp>
        <p:nvSpPr>
          <p:cNvPr id="3" name="Subtitle 2"/>
          <p:cNvSpPr>
            <a:spLocks noGrp="1"/>
          </p:cNvSpPr>
          <p:nvPr>
            <p:ph type="subTitle" idx="1"/>
          </p:nvPr>
        </p:nvSpPr>
        <p:spPr>
          <a:xfrm>
            <a:off x="539552" y="4365104"/>
            <a:ext cx="7128792" cy="1584176"/>
          </a:xfrm>
        </p:spPr>
        <p:txBody>
          <a:bodyPr>
            <a:normAutofit/>
          </a:bodyPr>
          <a:lstStyle/>
          <a:p>
            <a:r>
              <a:rPr lang="en-US" sz="3200" b="1" dirty="0"/>
              <a:t>The journey toward graduation.</a:t>
            </a:r>
          </a:p>
          <a:p>
            <a:r>
              <a:rPr lang="en-US" sz="3200" b="1" dirty="0"/>
              <a:t>Information for grade10-12 students (and their parents)</a:t>
            </a:r>
            <a:endParaRPr lang="en-CA" sz="3200" b="1" dirty="0"/>
          </a:p>
          <a:p>
            <a:endParaRPr lang="en-CA" dirty="0"/>
          </a:p>
        </p:txBody>
      </p:sp>
      <p:sp>
        <p:nvSpPr>
          <p:cNvPr id="4" name="TextBox 3">
            <a:extLst>
              <a:ext uri="{FF2B5EF4-FFF2-40B4-BE49-F238E27FC236}">
                <a16:creationId xmlns:a16="http://schemas.microsoft.com/office/drawing/2014/main" id="{7762AA95-04A2-F81E-5026-6E26BE4DC880}"/>
              </a:ext>
            </a:extLst>
          </p:cNvPr>
          <p:cNvSpPr txBox="1"/>
          <p:nvPr/>
        </p:nvSpPr>
        <p:spPr>
          <a:xfrm>
            <a:off x="6084168" y="5949280"/>
            <a:ext cx="3456384" cy="646331"/>
          </a:xfrm>
          <a:prstGeom prst="rect">
            <a:avLst/>
          </a:prstGeom>
          <a:noFill/>
        </p:spPr>
        <p:txBody>
          <a:bodyPr wrap="square" rtlCol="0">
            <a:spAutoFit/>
          </a:bodyPr>
          <a:lstStyle/>
          <a:p>
            <a:r>
              <a:rPr lang="en-US" dirty="0"/>
              <a:t>For </a:t>
            </a:r>
            <a:r>
              <a:rPr lang="en-US"/>
              <a:t>students graduating </a:t>
            </a:r>
            <a:r>
              <a:rPr lang="en-US" dirty="0"/>
              <a:t>in 2024-2025 &amp; 2025-2026</a:t>
            </a:r>
            <a:endParaRPr lang="en-CA" dirty="0"/>
          </a:p>
        </p:txBody>
      </p:sp>
    </p:spTree>
    <p:extLst>
      <p:ext uri="{BB962C8B-B14F-4D97-AF65-F5344CB8AC3E}">
        <p14:creationId xmlns:p14="http://schemas.microsoft.com/office/powerpoint/2010/main" val="120092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20072" y="605856"/>
            <a:ext cx="2822552" cy="1980000"/>
          </a:xfrm>
          <a:prstGeom prst="rect">
            <a:avLst/>
          </a:prstGeom>
        </p:spPr>
      </p:pic>
      <p:sp>
        <p:nvSpPr>
          <p:cNvPr id="3" name="Title 2"/>
          <p:cNvSpPr>
            <a:spLocks noGrp="1"/>
          </p:cNvSpPr>
          <p:nvPr>
            <p:ph type="title"/>
          </p:nvPr>
        </p:nvSpPr>
        <p:spPr>
          <a:xfrm>
            <a:off x="1907704" y="1052736"/>
            <a:ext cx="3816424" cy="3520440"/>
          </a:xfrm>
        </p:spPr>
        <p:txBody>
          <a:bodyPr/>
          <a:lstStyle/>
          <a:p>
            <a:r>
              <a:rPr lang="en-US" dirty="0"/>
              <a:t>So, now you’re in grade 12…</a:t>
            </a:r>
            <a:endParaRPr lang="en-CA" dirty="0"/>
          </a:p>
        </p:txBody>
      </p:sp>
      <p:sp>
        <p:nvSpPr>
          <p:cNvPr id="4" name="Text Placeholder 3"/>
          <p:cNvSpPr>
            <a:spLocks noGrp="1"/>
          </p:cNvSpPr>
          <p:nvPr>
            <p:ph type="body" idx="1"/>
          </p:nvPr>
        </p:nvSpPr>
        <p:spPr>
          <a:xfrm>
            <a:off x="251520" y="5020056"/>
            <a:ext cx="8640960" cy="1505288"/>
          </a:xfrm>
        </p:spPr>
        <p:txBody>
          <a:bodyPr>
            <a:noAutofit/>
          </a:bodyPr>
          <a:lstStyle/>
          <a:p>
            <a:r>
              <a:rPr lang="en-US" sz="3200" b="1" dirty="0"/>
              <a:t>Students in grades 10 &amp; 11 should check this out to get ahead of the game!</a:t>
            </a:r>
            <a:endParaRPr lang="en-CA" sz="3200" b="1" dirty="0"/>
          </a:p>
        </p:txBody>
      </p:sp>
      <p:sp>
        <p:nvSpPr>
          <p:cNvPr id="6" name="TextBox 5"/>
          <p:cNvSpPr txBox="1"/>
          <p:nvPr/>
        </p:nvSpPr>
        <p:spPr>
          <a:xfrm>
            <a:off x="6335688" y="3095848"/>
            <a:ext cx="2556792"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q"/>
            </a:pPr>
            <a:r>
              <a:rPr lang="en-US" dirty="0"/>
              <a:t>Gap Year</a:t>
            </a:r>
          </a:p>
          <a:p>
            <a:pPr marL="285750" indent="-285750">
              <a:buFont typeface="Wingdings" panose="05000000000000000000" pitchFamily="2" charset="2"/>
              <a:buChar char="q"/>
            </a:pPr>
            <a:r>
              <a:rPr lang="en-US" dirty="0"/>
              <a:t>Workforce</a:t>
            </a:r>
          </a:p>
          <a:p>
            <a:pPr marL="285750" indent="-285750">
              <a:buFont typeface="Wingdings" panose="05000000000000000000" pitchFamily="2" charset="2"/>
              <a:buChar char="q"/>
            </a:pPr>
            <a:r>
              <a:rPr lang="en-US" dirty="0"/>
              <a:t>Tech/Trade School</a:t>
            </a:r>
          </a:p>
          <a:p>
            <a:pPr marL="285750" indent="-285750">
              <a:buFont typeface="Wingdings" panose="05000000000000000000" pitchFamily="2" charset="2"/>
              <a:buChar char="q"/>
            </a:pPr>
            <a:r>
              <a:rPr lang="en-US" dirty="0"/>
              <a:t>Bible College</a:t>
            </a:r>
          </a:p>
          <a:p>
            <a:pPr marL="285750" indent="-285750">
              <a:buFont typeface="Wingdings" panose="05000000000000000000" pitchFamily="2" charset="2"/>
              <a:buChar char="q"/>
            </a:pPr>
            <a:r>
              <a:rPr lang="en-US" dirty="0"/>
              <a:t>University</a:t>
            </a:r>
          </a:p>
          <a:p>
            <a:pPr marL="285750" indent="-285750">
              <a:buFont typeface="Wingdings" panose="05000000000000000000" pitchFamily="2" charset="2"/>
              <a:buChar char="q"/>
            </a:pPr>
            <a:r>
              <a:rPr lang="en-US" dirty="0"/>
              <a:t>Other ____________</a:t>
            </a:r>
            <a:endParaRPr lang="en-CA" dirty="0"/>
          </a:p>
        </p:txBody>
      </p:sp>
    </p:spTree>
    <p:extLst>
      <p:ext uri="{BB962C8B-B14F-4D97-AF65-F5344CB8AC3E}">
        <p14:creationId xmlns:p14="http://schemas.microsoft.com/office/powerpoint/2010/main" val="223011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712120"/>
          </a:xfrm>
        </p:spPr>
        <p:txBody>
          <a:bodyPr/>
          <a:lstStyle/>
          <a:p>
            <a:r>
              <a:rPr lang="en-US" dirty="0"/>
              <a:t>So, now you’re in grade 12…</a:t>
            </a:r>
            <a:endParaRPr lang="en-CA" dirty="0"/>
          </a:p>
        </p:txBody>
      </p:sp>
      <p:sp>
        <p:nvSpPr>
          <p:cNvPr id="5" name="Content Placeholder 4"/>
          <p:cNvSpPr>
            <a:spLocks noGrp="1"/>
          </p:cNvSpPr>
          <p:nvPr>
            <p:ph idx="1"/>
          </p:nvPr>
        </p:nvSpPr>
        <p:spPr>
          <a:xfrm>
            <a:off x="685800" y="1556792"/>
            <a:ext cx="7772400" cy="4615408"/>
          </a:xfrm>
        </p:spPr>
        <p:txBody>
          <a:bodyPr>
            <a:normAutofit/>
          </a:bodyPr>
          <a:lstStyle/>
          <a:p>
            <a:r>
              <a:rPr lang="en-CA" sz="2400" dirty="0"/>
              <a:t>Welcome to a very exciting and busy year!  </a:t>
            </a:r>
          </a:p>
          <a:p>
            <a:r>
              <a:rPr lang="en-CA" sz="2400" dirty="0"/>
              <a:t>While the CCS office will send out updates and reminders about some of the approaching deadlines for post-secondary and scholarship applications, </a:t>
            </a:r>
            <a:r>
              <a:rPr lang="en-CA" sz="2400" i="1" dirty="0"/>
              <a:t>the responsibility to know and follow deadlines is </a:t>
            </a:r>
            <a:r>
              <a:rPr lang="en-CA" sz="2400" i="1" u="sng" dirty="0"/>
              <a:t>YOURS</a:t>
            </a:r>
            <a:r>
              <a:rPr lang="en-CA" sz="2400" dirty="0"/>
              <a:t>.  </a:t>
            </a:r>
          </a:p>
          <a:p>
            <a:r>
              <a:rPr lang="en-CA" sz="2400" dirty="0"/>
              <a:t>Student are encouraged to frequently check and re-check deadlines, requirements, etc. on official websites and not to rely on the summary of dates provided in the career newsletters provided through the office. Institutions and organizations can change things without notifying the school division or school-based staff. </a:t>
            </a:r>
          </a:p>
          <a:p>
            <a:pPr marL="0" indent="0">
              <a:buNone/>
            </a:pPr>
            <a:endParaRPr lang="en-CA" dirty="0"/>
          </a:p>
        </p:txBody>
      </p:sp>
    </p:spTree>
    <p:extLst>
      <p:ext uri="{BB962C8B-B14F-4D97-AF65-F5344CB8AC3E}">
        <p14:creationId xmlns:p14="http://schemas.microsoft.com/office/powerpoint/2010/main" val="231436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2"/>
            <a:ext cx="7772400" cy="712120"/>
          </a:xfrm>
        </p:spPr>
        <p:txBody>
          <a:bodyPr/>
          <a:lstStyle/>
          <a:p>
            <a:r>
              <a:rPr lang="en-US" dirty="0"/>
              <a:t>So, now you’re in grade 12…</a:t>
            </a:r>
            <a:endParaRPr lang="en-CA" dirty="0"/>
          </a:p>
        </p:txBody>
      </p:sp>
      <p:sp>
        <p:nvSpPr>
          <p:cNvPr id="5" name="Content Placeholder 4"/>
          <p:cNvSpPr>
            <a:spLocks noGrp="1"/>
          </p:cNvSpPr>
          <p:nvPr>
            <p:ph idx="1"/>
          </p:nvPr>
        </p:nvSpPr>
        <p:spPr>
          <a:xfrm>
            <a:off x="323528" y="1556792"/>
            <a:ext cx="8496944" cy="5112568"/>
          </a:xfrm>
        </p:spPr>
        <p:txBody>
          <a:bodyPr>
            <a:normAutofit/>
          </a:bodyPr>
          <a:lstStyle/>
          <a:p>
            <a:r>
              <a:rPr lang="en-CA" sz="2400" dirty="0"/>
              <a:t>Parents, now is the time to have your grade 12 son/daughter be the one who checks deadlines, completes applications, contacts institutions and organization for information, asks for references, etc.  </a:t>
            </a:r>
          </a:p>
          <a:p>
            <a:r>
              <a:rPr lang="en-CA" sz="2400" dirty="0"/>
              <a:t>It is important to note that the majority of information that is sent out pertains to Saskatchewan institutions only.  If you are looking at out of province or out of country options, the onus is on you to do your own research about application processes, documentation, deadlines, etc.  The office can assist if you have any questions, but it is unlikely that you will find sufficient information about out-of-province processes in the monthly emails. </a:t>
            </a:r>
          </a:p>
          <a:p>
            <a:endParaRPr lang="en-CA" sz="2400" dirty="0"/>
          </a:p>
          <a:p>
            <a:endParaRPr lang="en-CA" dirty="0"/>
          </a:p>
        </p:txBody>
      </p:sp>
    </p:spTree>
    <p:extLst>
      <p:ext uri="{BB962C8B-B14F-4D97-AF65-F5344CB8AC3E}">
        <p14:creationId xmlns:p14="http://schemas.microsoft.com/office/powerpoint/2010/main" val="162536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88640"/>
            <a:ext cx="7772400" cy="648072"/>
          </a:xfrm>
        </p:spPr>
        <p:txBody>
          <a:bodyPr>
            <a:normAutofit/>
          </a:bodyPr>
          <a:lstStyle/>
          <a:p>
            <a:r>
              <a:rPr lang="en-US" sz="2000" dirty="0"/>
              <a:t>Where in the world have CCS Grads Gone after Grade 12?</a:t>
            </a:r>
            <a:endParaRPr lang="en-CA" sz="2000" dirty="0"/>
          </a:p>
        </p:txBody>
      </p:sp>
      <p:sp>
        <p:nvSpPr>
          <p:cNvPr id="5" name="Content Placeholder 4"/>
          <p:cNvSpPr>
            <a:spLocks noGrp="1"/>
          </p:cNvSpPr>
          <p:nvPr>
            <p:ph sz="half" idx="1"/>
          </p:nvPr>
        </p:nvSpPr>
        <p:spPr>
          <a:xfrm>
            <a:off x="251520" y="1124744"/>
            <a:ext cx="4091880" cy="5616624"/>
          </a:xfrm>
        </p:spPr>
        <p:txBody>
          <a:bodyPr>
            <a:normAutofit fontScale="62500" lnSpcReduction="20000"/>
          </a:bodyPr>
          <a:lstStyle/>
          <a:p>
            <a:r>
              <a:rPr lang="en-CA" dirty="0"/>
              <a:t>Brandon University (Brandon, Manitoba)</a:t>
            </a:r>
          </a:p>
          <a:p>
            <a:r>
              <a:rPr lang="en-CA" dirty="0" err="1"/>
              <a:t>Briercrest</a:t>
            </a:r>
            <a:r>
              <a:rPr lang="en-CA" dirty="0"/>
              <a:t> College and Seminary (</a:t>
            </a:r>
            <a:r>
              <a:rPr lang="en-CA" dirty="0" err="1"/>
              <a:t>Caronport</a:t>
            </a:r>
            <a:r>
              <a:rPr lang="en-CA" dirty="0"/>
              <a:t>, SK)</a:t>
            </a:r>
          </a:p>
          <a:p>
            <a:r>
              <a:rPr lang="en-CA" dirty="0"/>
              <a:t>Canadian College of Performing Arts (Victoria, BC)</a:t>
            </a:r>
          </a:p>
          <a:p>
            <a:r>
              <a:rPr lang="en-CA" dirty="0"/>
              <a:t>Canadian Southern Baptist Seminary &amp; College (Cochrane, Alberta)</a:t>
            </a:r>
          </a:p>
          <a:p>
            <a:r>
              <a:rPr lang="en-CA" dirty="0"/>
              <a:t>Dalhousie University (Halifax, Nova Scotia)</a:t>
            </a:r>
          </a:p>
          <a:p>
            <a:r>
              <a:rPr lang="en-CA" dirty="0" err="1"/>
              <a:t>Eston</a:t>
            </a:r>
            <a:r>
              <a:rPr lang="en-CA" dirty="0"/>
              <a:t> College (</a:t>
            </a:r>
            <a:r>
              <a:rPr lang="en-CA" dirty="0" err="1"/>
              <a:t>Eston</a:t>
            </a:r>
            <a:r>
              <a:rPr lang="en-CA" dirty="0"/>
              <a:t>, SK)</a:t>
            </a:r>
          </a:p>
          <a:p>
            <a:r>
              <a:rPr lang="en-CA" dirty="0"/>
              <a:t>Holland College (Charlottetown, PEI)</a:t>
            </a:r>
          </a:p>
          <a:p>
            <a:r>
              <a:rPr lang="en-CA" dirty="0"/>
              <a:t>Horizon College (Saskatoon, SK)</a:t>
            </a:r>
          </a:p>
          <a:p>
            <a:r>
              <a:rPr lang="en-CA" dirty="0"/>
              <a:t>Humber College (Toronto, Ontario)</a:t>
            </a:r>
          </a:p>
          <a:p>
            <a:r>
              <a:rPr lang="en-CA" dirty="0"/>
              <a:t>Lakeland College (Vermillion, Alberta)</a:t>
            </a:r>
          </a:p>
          <a:p>
            <a:r>
              <a:rPr lang="en-CA" dirty="0"/>
              <a:t>Lethbridge College (Lethbridge, Alberta)</a:t>
            </a:r>
          </a:p>
          <a:p>
            <a:r>
              <a:rPr lang="en-CA" dirty="0"/>
              <a:t>Medicine Hat College (Medicine Hat, Alberta)</a:t>
            </a:r>
          </a:p>
          <a:p>
            <a:r>
              <a:rPr lang="en-CA" dirty="0"/>
              <a:t>McMaster University (Hamilton, Ontario)</a:t>
            </a:r>
          </a:p>
          <a:p>
            <a:r>
              <a:rPr lang="en-CA" dirty="0"/>
              <a:t>Minot State University (Minot, North Dakota, USA)</a:t>
            </a:r>
          </a:p>
          <a:p>
            <a:r>
              <a:rPr lang="en-CA" dirty="0"/>
              <a:t>Providence University College (</a:t>
            </a:r>
            <a:r>
              <a:rPr lang="en-CA" dirty="0" err="1"/>
              <a:t>Otterburne</a:t>
            </a:r>
            <a:r>
              <a:rPr lang="en-CA" dirty="0"/>
              <a:t>, Manitoba)</a:t>
            </a:r>
          </a:p>
          <a:p>
            <a:r>
              <a:rPr lang="en-CA" dirty="0"/>
              <a:t>Ryerson University (Toronto, Ontario)</a:t>
            </a:r>
          </a:p>
          <a:p>
            <a:endParaRPr lang="en-CA" dirty="0"/>
          </a:p>
        </p:txBody>
      </p:sp>
      <p:sp>
        <p:nvSpPr>
          <p:cNvPr id="6" name="Content Placeholder 5"/>
          <p:cNvSpPr>
            <a:spLocks noGrp="1"/>
          </p:cNvSpPr>
          <p:nvPr>
            <p:ph sz="half" idx="2"/>
          </p:nvPr>
        </p:nvSpPr>
        <p:spPr>
          <a:xfrm>
            <a:off x="4792218" y="1124744"/>
            <a:ext cx="4100262" cy="5616624"/>
          </a:xfrm>
        </p:spPr>
        <p:txBody>
          <a:bodyPr>
            <a:normAutofit fontScale="62500" lnSpcReduction="20000"/>
          </a:bodyPr>
          <a:lstStyle/>
          <a:p>
            <a:r>
              <a:rPr lang="en-CA" dirty="0"/>
              <a:t>Saskatchewan Polytechnic (various, SK)</a:t>
            </a:r>
          </a:p>
          <a:p>
            <a:r>
              <a:rPr lang="en-CA" dirty="0"/>
              <a:t>Selkirk College (</a:t>
            </a:r>
            <a:r>
              <a:rPr lang="en-CA" dirty="0" err="1"/>
              <a:t>Castlegar</a:t>
            </a:r>
            <a:r>
              <a:rPr lang="en-CA" dirty="0"/>
              <a:t>, BC)</a:t>
            </a:r>
          </a:p>
          <a:p>
            <a:r>
              <a:rPr lang="en-CA" dirty="0"/>
              <a:t>Simon Fraser University  (Vancouver, BC)</a:t>
            </a:r>
          </a:p>
          <a:p>
            <a:r>
              <a:rPr lang="en-CA" dirty="0"/>
              <a:t>University of Alberta (Edmonton, Alberta)</a:t>
            </a:r>
          </a:p>
          <a:p>
            <a:r>
              <a:rPr lang="en-CA" dirty="0"/>
              <a:t>University of British Columbia (Vancouver, BC)</a:t>
            </a:r>
          </a:p>
          <a:p>
            <a:r>
              <a:rPr lang="en-CA" dirty="0"/>
              <a:t>University of Bristol (Bristol, England)</a:t>
            </a:r>
          </a:p>
          <a:p>
            <a:r>
              <a:rPr lang="en-CA" dirty="0"/>
              <a:t>University of Calgary (Calgary, Alberta)</a:t>
            </a:r>
          </a:p>
          <a:p>
            <a:r>
              <a:rPr lang="en-CA" dirty="0"/>
              <a:t>University of Edinburgh (Edinburgh, Scotland)</a:t>
            </a:r>
          </a:p>
          <a:p>
            <a:r>
              <a:rPr lang="en-CA" dirty="0"/>
              <a:t>University of Georgia (Athens, Georgia, USA)</a:t>
            </a:r>
          </a:p>
          <a:p>
            <a:r>
              <a:rPr lang="en-CA" dirty="0"/>
              <a:t>University of Lethbridge (Lethbridge, Alberta)</a:t>
            </a:r>
          </a:p>
          <a:p>
            <a:r>
              <a:rPr lang="en-CA" dirty="0"/>
              <a:t>University of Regina (Regina, SK)</a:t>
            </a:r>
          </a:p>
          <a:p>
            <a:r>
              <a:rPr lang="en-CA" dirty="0"/>
              <a:t>University of Saskatoon (Saskatoon, SK)</a:t>
            </a:r>
          </a:p>
          <a:p>
            <a:r>
              <a:rPr lang="en-CA" dirty="0"/>
              <a:t>University of Toronto (Toronto, Ontario)</a:t>
            </a:r>
          </a:p>
          <a:p>
            <a:r>
              <a:rPr lang="en-CA" dirty="0"/>
              <a:t>University of Waterloo (Waterloo, Ontario)</a:t>
            </a:r>
          </a:p>
          <a:p>
            <a:r>
              <a:rPr lang="en-CA" dirty="0"/>
              <a:t>Vancouver Acting School (Vancouver, BC)</a:t>
            </a:r>
          </a:p>
          <a:p>
            <a:r>
              <a:rPr lang="en-CA" dirty="0"/>
              <a:t>York University (Toronto, Ontario)</a:t>
            </a:r>
          </a:p>
          <a:p>
            <a:pPr marL="0" indent="0">
              <a:buNone/>
            </a:pPr>
            <a:endParaRPr lang="en-CA" dirty="0"/>
          </a:p>
        </p:txBody>
      </p:sp>
    </p:spTree>
    <p:extLst>
      <p:ext uri="{BB962C8B-B14F-4D97-AF65-F5344CB8AC3E}">
        <p14:creationId xmlns:p14="http://schemas.microsoft.com/office/powerpoint/2010/main" val="51890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330745"/>
            <a:ext cx="4392488" cy="6256736"/>
          </a:xfrm>
        </p:spPr>
        <p:txBody>
          <a:bodyPr>
            <a:normAutofit fontScale="90000"/>
          </a:bodyPr>
          <a:lstStyle/>
          <a:p>
            <a:r>
              <a:rPr lang="en-US" sz="3600" dirty="0"/>
              <a:t>Be sure to attend open house and career fair events! </a:t>
            </a:r>
            <a:br>
              <a:rPr lang="en-US" sz="3600" dirty="0"/>
            </a:br>
            <a:br>
              <a:rPr lang="en-US" sz="3600" dirty="0"/>
            </a:br>
            <a:r>
              <a:rPr lang="en-US" sz="3600" dirty="0"/>
              <a:t>*These will be virtual events in 2020-2021 so you can attend without travelling!</a:t>
            </a:r>
            <a:br>
              <a:rPr lang="en-US" sz="3600" dirty="0"/>
            </a:br>
            <a:br>
              <a:rPr lang="en-US" sz="3600" dirty="0"/>
            </a:br>
            <a:r>
              <a:rPr lang="en-US" sz="3600" dirty="0"/>
              <a:t>Watch for information about virtual events in student career News &amp; look up event dates on institution websites!</a:t>
            </a:r>
            <a:endParaRPr lang="en-CA" sz="3600" dirty="0"/>
          </a:p>
        </p:txBody>
      </p:sp>
      <p:pic>
        <p:nvPicPr>
          <p:cNvPr id="6" name="Picture 5"/>
          <p:cNvPicPr>
            <a:picLocks noChangeAspect="1"/>
          </p:cNvPicPr>
          <p:nvPr/>
        </p:nvPicPr>
        <p:blipFill>
          <a:blip r:embed="rId2"/>
          <a:stretch>
            <a:fillRect/>
          </a:stretch>
        </p:blipFill>
        <p:spPr>
          <a:xfrm>
            <a:off x="5855580" y="4729686"/>
            <a:ext cx="2466975" cy="1847850"/>
          </a:xfrm>
          <a:prstGeom prst="rect">
            <a:avLst/>
          </a:prstGeom>
        </p:spPr>
      </p:pic>
      <p:pic>
        <p:nvPicPr>
          <p:cNvPr id="7" name="Picture 6"/>
          <p:cNvPicPr>
            <a:picLocks noChangeAspect="1"/>
          </p:cNvPicPr>
          <p:nvPr/>
        </p:nvPicPr>
        <p:blipFill rotWithShape="1">
          <a:blip r:embed="rId3"/>
          <a:srcRect l="5670"/>
          <a:stretch/>
        </p:blipFill>
        <p:spPr>
          <a:xfrm>
            <a:off x="5292079" y="2940000"/>
            <a:ext cx="3593976" cy="1038225"/>
          </a:xfrm>
          <a:prstGeom prst="rect">
            <a:avLst/>
          </a:prstGeom>
        </p:spPr>
      </p:pic>
      <p:pic>
        <p:nvPicPr>
          <p:cNvPr id="8" name="Picture 7"/>
          <p:cNvPicPr>
            <a:picLocks noChangeAspect="1"/>
          </p:cNvPicPr>
          <p:nvPr/>
        </p:nvPicPr>
        <p:blipFill>
          <a:blip r:embed="rId4"/>
          <a:stretch>
            <a:fillRect/>
          </a:stretch>
        </p:blipFill>
        <p:spPr>
          <a:xfrm>
            <a:off x="5855580" y="188640"/>
            <a:ext cx="2794742" cy="2124000"/>
          </a:xfrm>
          <a:prstGeom prst="rect">
            <a:avLst/>
          </a:prstGeom>
        </p:spPr>
      </p:pic>
    </p:spTree>
    <p:extLst>
      <p:ext uri="{BB962C8B-B14F-4D97-AF65-F5344CB8AC3E}">
        <p14:creationId xmlns:p14="http://schemas.microsoft.com/office/powerpoint/2010/main" val="157022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88640"/>
            <a:ext cx="3816424" cy="1868370"/>
          </a:xfrm>
        </p:spPr>
        <p:txBody>
          <a:bodyPr>
            <a:noAutofit/>
          </a:bodyPr>
          <a:lstStyle/>
          <a:p>
            <a:r>
              <a:rPr lang="en-US" sz="4000" dirty="0"/>
              <a:t>Be sure to update </a:t>
            </a:r>
            <a:br>
              <a:rPr lang="en-US" sz="4000" dirty="0"/>
            </a:br>
            <a:r>
              <a:rPr lang="en-US" sz="4000" dirty="0"/>
              <a:t>&amp; use </a:t>
            </a:r>
            <a:br>
              <a:rPr lang="en-US" sz="4000" dirty="0"/>
            </a:br>
            <a:r>
              <a:rPr lang="en-US" sz="4000" u="sng" dirty="0" err="1"/>
              <a:t>myblueprint</a:t>
            </a:r>
            <a:r>
              <a:rPr lang="en-US" sz="4000" dirty="0"/>
              <a:t>!</a:t>
            </a:r>
            <a:endParaRPr lang="en-CA" sz="4000" dirty="0"/>
          </a:p>
        </p:txBody>
      </p:sp>
      <p:sp>
        <p:nvSpPr>
          <p:cNvPr id="6" name="Content Placeholder 5"/>
          <p:cNvSpPr>
            <a:spLocks noGrp="1"/>
          </p:cNvSpPr>
          <p:nvPr>
            <p:ph idx="1"/>
          </p:nvPr>
        </p:nvSpPr>
        <p:spPr>
          <a:xfrm>
            <a:off x="251520" y="2276872"/>
            <a:ext cx="8208912" cy="4176464"/>
          </a:xfrm>
        </p:spPr>
        <p:txBody>
          <a:bodyPr>
            <a:normAutofit/>
          </a:bodyPr>
          <a:lstStyle/>
          <a:p>
            <a:pPr marL="0" lvl="0" indent="0">
              <a:buNone/>
            </a:pPr>
            <a:r>
              <a:rPr lang="en-CA" sz="2400" dirty="0"/>
              <a:t>This is an online comprehensive education and career planner. It supports student exploration, planning, and decision making. TONS of information is available through this site. </a:t>
            </a:r>
          </a:p>
          <a:p>
            <a:pPr lvl="0"/>
            <a:r>
              <a:rPr lang="en-CA" sz="2400" dirty="0"/>
              <a:t>Go to </a:t>
            </a:r>
            <a:r>
              <a:rPr lang="en-US" sz="2400" u="sng" dirty="0">
                <a:hlinkClick r:id="rId2"/>
              </a:rPr>
              <a:t>www.myBlueprint.ca/prairiesouth</a:t>
            </a:r>
            <a:r>
              <a:rPr lang="en-CA" sz="2400" dirty="0"/>
              <a:t> </a:t>
            </a:r>
          </a:p>
          <a:p>
            <a:pPr lvl="0"/>
            <a:r>
              <a:rPr lang="en-CA" sz="2400" dirty="0"/>
              <a:t>If you’ve logged on before/have an account (many of you do!!)—you need to use your </a:t>
            </a:r>
            <a:r>
              <a:rPr lang="en-CA" sz="2400" dirty="0" err="1"/>
              <a:t>ccsmj</a:t>
            </a:r>
            <a:r>
              <a:rPr lang="en-CA" sz="2400" dirty="0"/>
              <a:t> email (</a:t>
            </a:r>
            <a:r>
              <a:rPr lang="en-CA" sz="2400" u="sng" dirty="0">
                <a:hlinkClick r:id="rId3"/>
              </a:rPr>
              <a:t>lastname.firstname@ccsmj.ca</a:t>
            </a:r>
            <a:r>
              <a:rPr lang="en-CA" sz="2400" dirty="0"/>
              <a:t>)</a:t>
            </a:r>
          </a:p>
          <a:p>
            <a:pPr lvl="1"/>
            <a:r>
              <a:rPr lang="en-US" sz="2400" dirty="0"/>
              <a:t>If you used </a:t>
            </a:r>
            <a:r>
              <a:rPr lang="en-US" sz="2400" dirty="0" err="1"/>
              <a:t>myBlueprint</a:t>
            </a:r>
            <a:r>
              <a:rPr lang="en-US" sz="2400" dirty="0"/>
              <a:t> in another teacher’s class, change the teacher to me (Tanya Johnson, </a:t>
            </a:r>
            <a:r>
              <a:rPr lang="en-US" sz="2400" u="sng" dirty="0">
                <a:hlinkClick r:id="rId4"/>
              </a:rPr>
              <a:t>johnson.tanya@ccsmj.ca</a:t>
            </a:r>
            <a:r>
              <a:rPr lang="en-US" sz="2400" dirty="0"/>
              <a:t>)</a:t>
            </a:r>
            <a:endParaRPr lang="en-CA" sz="2400" dirty="0"/>
          </a:p>
          <a:p>
            <a:pPr marL="0" indent="0">
              <a:buNone/>
            </a:pPr>
            <a:endParaRPr lang="en-CA" dirty="0"/>
          </a:p>
        </p:txBody>
      </p:sp>
      <p:pic>
        <p:nvPicPr>
          <p:cNvPr id="7" name="Picture 6"/>
          <p:cNvPicPr>
            <a:picLocks noChangeAspect="1"/>
          </p:cNvPicPr>
          <p:nvPr/>
        </p:nvPicPr>
        <p:blipFill>
          <a:blip r:embed="rId5"/>
          <a:stretch>
            <a:fillRect/>
          </a:stretch>
        </p:blipFill>
        <p:spPr>
          <a:xfrm>
            <a:off x="5220072" y="572035"/>
            <a:ext cx="2880000" cy="1440000"/>
          </a:xfrm>
          <a:prstGeom prst="rect">
            <a:avLst/>
          </a:prstGeom>
        </p:spPr>
      </p:pic>
    </p:spTree>
    <p:extLst>
      <p:ext uri="{BB962C8B-B14F-4D97-AF65-F5344CB8AC3E}">
        <p14:creationId xmlns:p14="http://schemas.microsoft.com/office/powerpoint/2010/main" val="428506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88640"/>
            <a:ext cx="2304256" cy="1090104"/>
          </a:xfrm>
        </p:spPr>
        <p:txBody>
          <a:bodyPr>
            <a:normAutofit/>
          </a:bodyPr>
          <a:lstStyle/>
          <a:p>
            <a:r>
              <a:rPr lang="en-US" sz="2400" dirty="0"/>
              <a:t>Be sure to update </a:t>
            </a:r>
            <a:br>
              <a:rPr lang="en-US" sz="2400" dirty="0"/>
            </a:br>
            <a:r>
              <a:rPr lang="en-US" sz="2400" dirty="0"/>
              <a:t>&amp; </a:t>
            </a:r>
            <a:br>
              <a:rPr lang="en-US" sz="2400" dirty="0"/>
            </a:br>
            <a:r>
              <a:rPr lang="en-US" sz="2400" dirty="0"/>
              <a:t>use </a:t>
            </a:r>
            <a:r>
              <a:rPr lang="en-US" sz="2400" u="sng" dirty="0" err="1"/>
              <a:t>myblueprint</a:t>
            </a:r>
            <a:r>
              <a:rPr lang="en-US" sz="2400" dirty="0"/>
              <a:t>!</a:t>
            </a:r>
            <a:endParaRPr lang="en-CA" sz="2400" dirty="0"/>
          </a:p>
        </p:txBody>
      </p:sp>
      <p:sp>
        <p:nvSpPr>
          <p:cNvPr id="6" name="Content Placeholder 5"/>
          <p:cNvSpPr>
            <a:spLocks noGrp="1"/>
          </p:cNvSpPr>
          <p:nvPr>
            <p:ph idx="1"/>
          </p:nvPr>
        </p:nvSpPr>
        <p:spPr>
          <a:xfrm>
            <a:off x="251520" y="1556792"/>
            <a:ext cx="8712968" cy="5112568"/>
          </a:xfrm>
        </p:spPr>
        <p:txBody>
          <a:bodyPr>
            <a:normAutofit lnSpcReduction="10000"/>
          </a:bodyPr>
          <a:lstStyle/>
          <a:p>
            <a:pPr lvl="0"/>
            <a:r>
              <a:rPr lang="en-CA" sz="2400" dirty="0"/>
              <a:t>If you’ve never logged on before, do the following: </a:t>
            </a:r>
          </a:p>
          <a:p>
            <a:pPr lvl="1"/>
            <a:r>
              <a:rPr lang="en-US" sz="2400" dirty="0"/>
              <a:t>Click on the “Sign Up” tab</a:t>
            </a:r>
            <a:endParaRPr lang="en-CA" sz="2400" dirty="0"/>
          </a:p>
          <a:p>
            <a:pPr lvl="1"/>
            <a:r>
              <a:rPr lang="en-US" sz="2400" dirty="0"/>
              <a:t>Select “Cornerstone Christian School”</a:t>
            </a:r>
            <a:endParaRPr lang="en-CA" sz="2400" dirty="0"/>
          </a:p>
          <a:p>
            <a:pPr lvl="1"/>
            <a:r>
              <a:rPr lang="en-US" sz="2400" dirty="0"/>
              <a:t>Select “Student”</a:t>
            </a:r>
            <a:endParaRPr lang="en-CA" sz="2400" dirty="0"/>
          </a:p>
          <a:p>
            <a:pPr lvl="1"/>
            <a:r>
              <a:rPr lang="en-US" sz="2400" dirty="0"/>
              <a:t>Select “Grade ___” (whatever grade you are in)</a:t>
            </a:r>
            <a:endParaRPr lang="en-CA" sz="2400" dirty="0"/>
          </a:p>
          <a:p>
            <a:pPr lvl="1"/>
            <a:r>
              <a:rPr lang="en-US" sz="2400" dirty="0"/>
              <a:t>Fill in name &amp; birthday; ignore student number</a:t>
            </a:r>
            <a:endParaRPr lang="en-CA" sz="2400" dirty="0"/>
          </a:p>
          <a:p>
            <a:pPr lvl="1"/>
            <a:r>
              <a:rPr lang="en-US" sz="2400" b="1" dirty="0"/>
              <a:t>When asked for email—use your CORNERSTONE ACCOUNT: </a:t>
            </a:r>
            <a:r>
              <a:rPr lang="en-US" sz="2400" b="1" u="sng" dirty="0">
                <a:hlinkClick r:id="rId2"/>
              </a:rPr>
              <a:t>lastname.firstname@ccsmj.ca</a:t>
            </a:r>
            <a:r>
              <a:rPr lang="en-CA" sz="2400" b="1" dirty="0"/>
              <a:t> </a:t>
            </a:r>
            <a:endParaRPr lang="en-CA" sz="2400" dirty="0"/>
          </a:p>
          <a:p>
            <a:pPr lvl="1"/>
            <a:r>
              <a:rPr lang="en-US" sz="2400" dirty="0"/>
              <a:t>Activation Key: </a:t>
            </a:r>
            <a:r>
              <a:rPr lang="en-CA" sz="2400" b="1" dirty="0"/>
              <a:t>AKEY2293401 (may or may not need to input this)</a:t>
            </a:r>
            <a:endParaRPr lang="en-CA" sz="2400" dirty="0"/>
          </a:p>
          <a:p>
            <a:pPr lvl="1"/>
            <a:r>
              <a:rPr lang="en-US" sz="2400" dirty="0"/>
              <a:t>If you’ve done the assessments in the past… go ahead and re-do them! You change as you grow up!</a:t>
            </a:r>
            <a:endParaRPr lang="en-CA" sz="2400" dirty="0"/>
          </a:p>
          <a:p>
            <a:pPr lvl="1"/>
            <a:r>
              <a:rPr lang="en-US" sz="2400" dirty="0"/>
              <a:t>If you’re asked to include a teacher— use my info (Tanya Johnson, </a:t>
            </a:r>
            <a:r>
              <a:rPr lang="en-US" sz="2400" u="sng" dirty="0">
                <a:hlinkClick r:id="rId3"/>
              </a:rPr>
              <a:t>johnson.tanya@ccsmj.ca</a:t>
            </a:r>
            <a:r>
              <a:rPr lang="en-US" sz="2400" dirty="0"/>
              <a:t>)</a:t>
            </a:r>
            <a:endParaRPr lang="en-CA" sz="2400" dirty="0"/>
          </a:p>
          <a:p>
            <a:endParaRPr lang="en-CA" dirty="0"/>
          </a:p>
        </p:txBody>
      </p:sp>
      <p:pic>
        <p:nvPicPr>
          <p:cNvPr id="7" name="Picture 6"/>
          <p:cNvPicPr>
            <a:picLocks noChangeAspect="1"/>
          </p:cNvPicPr>
          <p:nvPr/>
        </p:nvPicPr>
        <p:blipFill>
          <a:blip r:embed="rId4"/>
          <a:stretch>
            <a:fillRect/>
          </a:stretch>
        </p:blipFill>
        <p:spPr>
          <a:xfrm>
            <a:off x="3131840" y="211692"/>
            <a:ext cx="2088000" cy="1044000"/>
          </a:xfrm>
          <a:prstGeom prst="rect">
            <a:avLst/>
          </a:prstGeom>
        </p:spPr>
      </p:pic>
    </p:spTree>
    <p:extLst>
      <p:ext uri="{BB962C8B-B14F-4D97-AF65-F5344CB8AC3E}">
        <p14:creationId xmlns:p14="http://schemas.microsoft.com/office/powerpoint/2010/main" val="89289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60648"/>
            <a:ext cx="7772400" cy="1072160"/>
          </a:xfrm>
        </p:spPr>
        <p:txBody>
          <a:bodyPr>
            <a:normAutofit/>
          </a:bodyPr>
          <a:lstStyle/>
          <a:p>
            <a:r>
              <a:rPr lang="en-CA" sz="3600" dirty="0">
                <a:solidFill>
                  <a:srgbClr val="002060"/>
                </a:solidFill>
              </a:rPr>
              <a:t>Remember…</a:t>
            </a:r>
            <a:br>
              <a:rPr lang="en-CA" sz="2400" dirty="0">
                <a:solidFill>
                  <a:srgbClr val="002060"/>
                </a:solidFill>
              </a:rPr>
            </a:br>
            <a:endParaRPr lang="en-CA" sz="2400" dirty="0">
              <a:solidFill>
                <a:srgbClr val="002060"/>
              </a:solidFill>
            </a:endParaRPr>
          </a:p>
        </p:txBody>
      </p:sp>
      <p:sp>
        <p:nvSpPr>
          <p:cNvPr id="4" name="Content Placeholder 3"/>
          <p:cNvSpPr>
            <a:spLocks noGrp="1"/>
          </p:cNvSpPr>
          <p:nvPr>
            <p:ph idx="1"/>
          </p:nvPr>
        </p:nvSpPr>
        <p:spPr>
          <a:xfrm>
            <a:off x="467544" y="1124744"/>
            <a:ext cx="8457356" cy="5544616"/>
          </a:xfrm>
        </p:spPr>
        <p:txBody>
          <a:bodyPr>
            <a:noAutofit/>
          </a:bodyPr>
          <a:lstStyle/>
          <a:p>
            <a:r>
              <a:rPr lang="en-CA" sz="3200" dirty="0"/>
              <a:t>Marks do matter!!</a:t>
            </a:r>
          </a:p>
          <a:p>
            <a:r>
              <a:rPr lang="en-CA" sz="3200" dirty="0"/>
              <a:t>Post-secondary programs care that you have the right marks in the right classes.</a:t>
            </a:r>
          </a:p>
          <a:p>
            <a:r>
              <a:rPr lang="en-CA" sz="3200" b="1" u="sng" dirty="0"/>
              <a:t>You</a:t>
            </a:r>
            <a:r>
              <a:rPr lang="en-CA" sz="3200" dirty="0"/>
              <a:t> need to keep on top of what’s required as admission criteria to post-secondary programs can change from year to  year.</a:t>
            </a:r>
          </a:p>
          <a:p>
            <a:r>
              <a:rPr lang="en-CA" sz="3200" dirty="0"/>
              <a:t>Volunteer work is heavily weighted for many scholarships!</a:t>
            </a:r>
          </a:p>
          <a:p>
            <a:r>
              <a:rPr lang="en-CA" sz="3200" dirty="0"/>
              <a:t>Extra-curricular involvement is also factored into many scholarships!</a:t>
            </a:r>
          </a:p>
        </p:txBody>
      </p:sp>
    </p:spTree>
    <p:extLst>
      <p:ext uri="{BB962C8B-B14F-4D97-AF65-F5344CB8AC3E}">
        <p14:creationId xmlns:p14="http://schemas.microsoft.com/office/powerpoint/2010/main" val="248892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62" y="5157192"/>
            <a:ext cx="7310498" cy="1584176"/>
          </a:xfrm>
        </p:spPr>
        <p:txBody>
          <a:bodyPr>
            <a:normAutofit/>
          </a:bodyPr>
          <a:lstStyle/>
          <a:p>
            <a:r>
              <a:rPr lang="en-US" sz="4800" dirty="0"/>
              <a:t>Common Post-secondary </a:t>
            </a:r>
            <a:br>
              <a:rPr lang="en-US" sz="4800" dirty="0"/>
            </a:br>
            <a:r>
              <a:rPr lang="en-US" sz="4800" dirty="0"/>
              <a:t>admission types</a:t>
            </a:r>
            <a:endParaRPr lang="en-CA" sz="4800" dirty="0"/>
          </a:p>
        </p:txBody>
      </p:sp>
      <p:sp>
        <p:nvSpPr>
          <p:cNvPr id="3" name="Content Placeholder 2"/>
          <p:cNvSpPr>
            <a:spLocks noGrp="1"/>
          </p:cNvSpPr>
          <p:nvPr>
            <p:ph idx="1"/>
          </p:nvPr>
        </p:nvSpPr>
        <p:spPr>
          <a:xfrm>
            <a:off x="498958" y="620688"/>
            <a:ext cx="8249506" cy="4248472"/>
          </a:xfrm>
        </p:spPr>
        <p:txBody>
          <a:bodyPr>
            <a:normAutofit/>
          </a:bodyPr>
          <a:lstStyle/>
          <a:p>
            <a:r>
              <a:rPr lang="en-US" sz="2400" b="1" dirty="0"/>
              <a:t>Competitive</a:t>
            </a:r>
            <a:r>
              <a:rPr lang="en-US" sz="2400" dirty="0"/>
              <a:t>—These programs establish a base line academic average for acceptance, but will only offer admission to those students with the highest averages.</a:t>
            </a:r>
          </a:p>
          <a:p>
            <a:r>
              <a:rPr lang="en-US" sz="2400" b="1" dirty="0"/>
              <a:t>High Demand—</a:t>
            </a:r>
            <a:r>
              <a:rPr lang="en-US" sz="2400" dirty="0"/>
              <a:t>These programs have admission requirements plus additional selection criteria. Examples of potential selection criteria include interviews, career explorations and work or volunteer experience.</a:t>
            </a:r>
          </a:p>
          <a:p>
            <a:r>
              <a:rPr lang="en-US" sz="2400" b="1" dirty="0"/>
              <a:t>First Qualified/First Admitted—</a:t>
            </a:r>
            <a:r>
              <a:rPr lang="en-US" sz="2400" dirty="0"/>
              <a:t>Applicants who meet minimum entrance requirements are admitted according to the date of their application.  </a:t>
            </a:r>
            <a:endParaRPr lang="en-CA" sz="2400" dirty="0"/>
          </a:p>
        </p:txBody>
      </p:sp>
    </p:spTree>
    <p:extLst>
      <p:ext uri="{BB962C8B-B14F-4D97-AF65-F5344CB8AC3E}">
        <p14:creationId xmlns:p14="http://schemas.microsoft.com/office/powerpoint/2010/main" val="213629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8640"/>
            <a:ext cx="1152244" cy="2103302"/>
          </a:xfrm>
          <a:prstGeom prst="rect">
            <a:avLst/>
          </a:prstGeom>
        </p:spPr>
      </p:pic>
      <p:sp>
        <p:nvSpPr>
          <p:cNvPr id="5" name="TextBox 4"/>
          <p:cNvSpPr txBox="1"/>
          <p:nvPr/>
        </p:nvSpPr>
        <p:spPr>
          <a:xfrm>
            <a:off x="1979712" y="332656"/>
            <a:ext cx="4608512" cy="461665"/>
          </a:xfrm>
          <a:prstGeom prst="rect">
            <a:avLst/>
          </a:prstGeom>
          <a:noFill/>
        </p:spPr>
        <p:txBody>
          <a:bodyPr wrap="square" rtlCol="0">
            <a:spAutoFit/>
          </a:bodyPr>
          <a:lstStyle/>
          <a:p>
            <a:r>
              <a:rPr lang="en-US" sz="2400" dirty="0"/>
              <a:t>Saskatchewan Post-Secondary </a:t>
            </a:r>
            <a:endParaRPr lang="en-CA" sz="2400" dirty="0"/>
          </a:p>
        </p:txBody>
      </p:sp>
      <p:graphicFrame>
        <p:nvGraphicFramePr>
          <p:cNvPr id="6" name="Table 5"/>
          <p:cNvGraphicFramePr>
            <a:graphicFrameLocks noGrp="1"/>
          </p:cNvGraphicFramePr>
          <p:nvPr>
            <p:extLst>
              <p:ext uri="{D42A27DB-BD31-4B8C-83A1-F6EECF244321}">
                <p14:modId xmlns:p14="http://schemas.microsoft.com/office/powerpoint/2010/main" val="4233560854"/>
              </p:ext>
            </p:extLst>
          </p:nvPr>
        </p:nvGraphicFramePr>
        <p:xfrm>
          <a:off x="1547664" y="908720"/>
          <a:ext cx="6984660" cy="5688632"/>
        </p:xfrm>
        <a:graphic>
          <a:graphicData uri="http://schemas.openxmlformats.org/drawingml/2006/table">
            <a:tbl>
              <a:tblPr firstRow="1" bandRow="1">
                <a:tableStyleId>{5C22544A-7EE6-4342-B048-85BDC9FD1C3A}</a:tableStyleId>
              </a:tblPr>
              <a:tblGrid>
                <a:gridCol w="2328220">
                  <a:extLst>
                    <a:ext uri="{9D8B030D-6E8A-4147-A177-3AD203B41FA5}">
                      <a16:colId xmlns:a16="http://schemas.microsoft.com/office/drawing/2014/main" val="3361116719"/>
                    </a:ext>
                  </a:extLst>
                </a:gridCol>
                <a:gridCol w="2328220">
                  <a:extLst>
                    <a:ext uri="{9D8B030D-6E8A-4147-A177-3AD203B41FA5}">
                      <a16:colId xmlns:a16="http://schemas.microsoft.com/office/drawing/2014/main" val="3486719646"/>
                    </a:ext>
                  </a:extLst>
                </a:gridCol>
                <a:gridCol w="2328220">
                  <a:extLst>
                    <a:ext uri="{9D8B030D-6E8A-4147-A177-3AD203B41FA5}">
                      <a16:colId xmlns:a16="http://schemas.microsoft.com/office/drawing/2014/main" val="4102249620"/>
                    </a:ext>
                  </a:extLst>
                </a:gridCol>
              </a:tblGrid>
              <a:tr h="735146">
                <a:tc>
                  <a:txBody>
                    <a:bodyPr/>
                    <a:lstStyle/>
                    <a:p>
                      <a:pPr algn="ctr"/>
                      <a:r>
                        <a:rPr lang="en-US" dirty="0">
                          <a:effectLst>
                            <a:outerShdw blurRad="38100" dist="38100" dir="2700000" algn="tl">
                              <a:srgbClr val="000000">
                                <a:alpha val="43137"/>
                              </a:srgbClr>
                            </a:outerShdw>
                          </a:effectLst>
                        </a:rPr>
                        <a:t>University of Regina</a:t>
                      </a:r>
                      <a:endParaRPr lang="en-CA" dirty="0">
                        <a:effectLst>
                          <a:outerShdw blurRad="38100" dist="38100" dir="2700000" algn="tl">
                            <a:srgbClr val="000000">
                              <a:alpha val="43137"/>
                            </a:srgbClr>
                          </a:outerShdw>
                        </a:effectLst>
                      </a:endParaRPr>
                    </a:p>
                  </a:txBody>
                  <a:tcPr>
                    <a:solidFill>
                      <a:schemeClr val="accent2">
                        <a:lumMod val="20000"/>
                        <a:lumOff val="80000"/>
                      </a:schemeClr>
                    </a:solidFill>
                  </a:tcPr>
                </a:tc>
                <a:tc>
                  <a:txBody>
                    <a:bodyPr/>
                    <a:lstStyle/>
                    <a:p>
                      <a:pPr algn="ctr"/>
                      <a:r>
                        <a:rPr lang="en-US" dirty="0">
                          <a:effectLst>
                            <a:outerShdw blurRad="38100" dist="38100" dir="2700000" algn="tl">
                              <a:srgbClr val="000000">
                                <a:alpha val="43137"/>
                              </a:srgbClr>
                            </a:outerShdw>
                          </a:effectLst>
                        </a:rPr>
                        <a:t>University of Saskatchewan</a:t>
                      </a:r>
                      <a:endParaRPr lang="en-CA" dirty="0">
                        <a:effectLst>
                          <a:outerShdw blurRad="38100" dist="38100" dir="2700000" algn="tl">
                            <a:srgbClr val="000000">
                              <a:alpha val="43137"/>
                            </a:srgbClr>
                          </a:outerShdw>
                        </a:effectLst>
                      </a:endParaRPr>
                    </a:p>
                  </a:txBody>
                  <a:tcPr>
                    <a:solidFill>
                      <a:schemeClr val="accent2">
                        <a:lumMod val="20000"/>
                        <a:lumOff val="80000"/>
                      </a:schemeClr>
                    </a:solidFill>
                  </a:tcPr>
                </a:tc>
                <a:tc>
                  <a:txBody>
                    <a:bodyPr/>
                    <a:lstStyle/>
                    <a:p>
                      <a:pPr algn="ctr"/>
                      <a:r>
                        <a:rPr lang="en-US" dirty="0">
                          <a:effectLst>
                            <a:outerShdw blurRad="38100" dist="38100" dir="2700000" algn="tl">
                              <a:srgbClr val="000000">
                                <a:alpha val="43137"/>
                              </a:srgbClr>
                            </a:outerShdw>
                          </a:effectLst>
                        </a:rPr>
                        <a:t>Saskatchewan</a:t>
                      </a:r>
                      <a:r>
                        <a:rPr lang="en-US" baseline="0" dirty="0">
                          <a:effectLst>
                            <a:outerShdw blurRad="38100" dist="38100" dir="2700000" algn="tl">
                              <a:srgbClr val="000000">
                                <a:alpha val="43137"/>
                              </a:srgbClr>
                            </a:outerShdw>
                          </a:effectLst>
                        </a:rPr>
                        <a:t> Polytechnic</a:t>
                      </a:r>
                      <a:endParaRPr lang="en-CA" dirty="0">
                        <a:effectLst>
                          <a:outerShdw blurRad="38100" dist="38100" dir="2700000" algn="tl">
                            <a:srgbClr val="000000">
                              <a:alpha val="43137"/>
                            </a:srgbClr>
                          </a:outerShdw>
                        </a:effectLst>
                      </a:endParaRPr>
                    </a:p>
                  </a:txBody>
                  <a:tcPr>
                    <a:solidFill>
                      <a:schemeClr val="accent2">
                        <a:lumMod val="20000"/>
                        <a:lumOff val="80000"/>
                      </a:schemeClr>
                    </a:solidFill>
                  </a:tcPr>
                </a:tc>
                <a:extLst>
                  <a:ext uri="{0D108BD9-81ED-4DB2-BD59-A6C34878D82A}">
                    <a16:rowId xmlns:a16="http://schemas.microsoft.com/office/drawing/2014/main" val="3759589725"/>
                  </a:ext>
                </a:extLst>
              </a:tr>
              <a:tr h="4953486">
                <a:tc>
                  <a:txBody>
                    <a:bodyPr/>
                    <a:lstStyle/>
                    <a:p>
                      <a:pPr marL="285750" indent="-285750">
                        <a:buFont typeface="Wingdings" panose="05000000000000000000" pitchFamily="2" charset="2"/>
                        <a:buChar char="ü"/>
                      </a:pPr>
                      <a:r>
                        <a:rPr lang="en-CA" sz="1600" dirty="0">
                          <a:solidFill>
                            <a:schemeClr val="tx1"/>
                          </a:solidFill>
                        </a:rPr>
                        <a:t>Can start applying now!</a:t>
                      </a:r>
                    </a:p>
                    <a:p>
                      <a:pPr marL="285750" indent="-285750">
                        <a:buFont typeface="Wingdings" panose="05000000000000000000" pitchFamily="2" charset="2"/>
                        <a:buChar char="ü"/>
                      </a:pPr>
                      <a:r>
                        <a:rPr lang="en-CA" sz="1600" dirty="0">
                          <a:solidFill>
                            <a:schemeClr val="tx1"/>
                          </a:solidFill>
                        </a:rPr>
                        <a:t>If marks from grade 11 are not very good, you can apply for most programs after 1</a:t>
                      </a:r>
                      <a:r>
                        <a:rPr lang="en-CA" sz="1600" baseline="30000" dirty="0">
                          <a:solidFill>
                            <a:schemeClr val="tx1"/>
                          </a:solidFill>
                        </a:rPr>
                        <a:t>st</a:t>
                      </a:r>
                      <a:r>
                        <a:rPr lang="en-CA" sz="1600" baseline="0" dirty="0">
                          <a:solidFill>
                            <a:schemeClr val="tx1"/>
                          </a:solidFill>
                        </a:rPr>
                        <a:t> </a:t>
                      </a:r>
                      <a:r>
                        <a:rPr lang="en-CA" sz="1600" dirty="0">
                          <a:solidFill>
                            <a:schemeClr val="tx1"/>
                          </a:solidFill>
                        </a:rPr>
                        <a:t>semester–</a:t>
                      </a:r>
                      <a:r>
                        <a:rPr lang="en-CA" sz="1600" baseline="0" dirty="0">
                          <a:solidFill>
                            <a:schemeClr val="tx1"/>
                          </a:solidFill>
                        </a:rPr>
                        <a:t> but be sure to check specific program application dates!</a:t>
                      </a:r>
                      <a:endParaRPr lang="en-CA" sz="1600" dirty="0">
                        <a:solidFill>
                          <a:schemeClr val="tx1"/>
                        </a:solidFill>
                      </a:endParaRPr>
                    </a:p>
                    <a:p>
                      <a:pPr marL="285750" indent="-285750">
                        <a:lnSpc>
                          <a:spcPct val="100000"/>
                        </a:lnSpc>
                        <a:spcBef>
                          <a:spcPts val="600"/>
                        </a:spcBef>
                        <a:buFont typeface="Wingdings" panose="05000000000000000000" pitchFamily="2" charset="2"/>
                        <a:buChar char="ü"/>
                      </a:pPr>
                      <a:r>
                        <a:rPr lang="en-CA" sz="1600" dirty="0">
                          <a:solidFill>
                            <a:schemeClr val="tx1"/>
                          </a:solidFill>
                        </a:rPr>
                        <a:t>Generally will use your highest marks for admissions whether they </a:t>
                      </a:r>
                      <a:r>
                        <a:rPr lang="en-CA" sz="1600" dirty="0">
                          <a:solidFill>
                            <a:schemeClr val="tx1"/>
                          </a:solidFill>
                          <a:highlight>
                            <a:srgbClr val="FFFF00"/>
                          </a:highlight>
                        </a:rPr>
                        <a:t>are gr. 12 or gr. 11 marks</a:t>
                      </a:r>
                      <a:r>
                        <a:rPr lang="en-CA" sz="1600" dirty="0">
                          <a:solidFill>
                            <a:schemeClr val="tx1"/>
                          </a:solidFill>
                        </a:rPr>
                        <a:t>!</a:t>
                      </a:r>
                    </a:p>
                    <a:p>
                      <a:endParaRPr lang="en-CA" sz="1600" dirty="0">
                        <a:solidFill>
                          <a:schemeClr val="tx1"/>
                        </a:solidFill>
                      </a:endParaRPr>
                    </a:p>
                  </a:txBody>
                  <a:tcPr>
                    <a:solidFill>
                      <a:schemeClr val="accent2">
                        <a:lumMod val="20000"/>
                        <a:lumOff val="80000"/>
                      </a:schemeClr>
                    </a:solidFill>
                  </a:tcPr>
                </a:tc>
                <a:tc>
                  <a:txBody>
                    <a:bodyPr/>
                    <a:lstStyle/>
                    <a:p>
                      <a:pPr marL="285750" indent="-285750">
                        <a:lnSpc>
                          <a:spcPct val="100000"/>
                        </a:lnSpc>
                        <a:spcBef>
                          <a:spcPts val="0"/>
                        </a:spcBef>
                        <a:buFont typeface="Wingdings" panose="05000000000000000000" pitchFamily="2" charset="2"/>
                        <a:buChar char="ü"/>
                      </a:pPr>
                      <a:r>
                        <a:rPr lang="en-CA" sz="1600" dirty="0">
                          <a:solidFill>
                            <a:schemeClr val="tx1"/>
                          </a:solidFill>
                        </a:rPr>
                        <a:t>Start applying now and note that Education, Kinesiology, &amp; Animal Bio Science are due December</a:t>
                      </a:r>
                      <a:r>
                        <a:rPr lang="en-CA" sz="1600" baseline="0" dirty="0">
                          <a:solidFill>
                            <a:schemeClr val="tx1"/>
                          </a:solidFill>
                        </a:rPr>
                        <a:t> </a:t>
                      </a:r>
                      <a:r>
                        <a:rPr lang="en-CA" sz="1600" dirty="0">
                          <a:solidFill>
                            <a:schemeClr val="tx1"/>
                          </a:solidFill>
                        </a:rPr>
                        <a:t>1 for early admission.</a:t>
                      </a:r>
                    </a:p>
                    <a:p>
                      <a:pPr marL="285750" indent="-285750">
                        <a:lnSpc>
                          <a:spcPct val="100000"/>
                        </a:lnSpc>
                        <a:spcBef>
                          <a:spcPts val="0"/>
                        </a:spcBef>
                        <a:buFont typeface="Wingdings" panose="05000000000000000000" pitchFamily="2" charset="2"/>
                        <a:buChar char="ü"/>
                      </a:pPr>
                      <a:r>
                        <a:rPr lang="en-CA" sz="1600" dirty="0">
                          <a:solidFill>
                            <a:schemeClr val="tx1"/>
                          </a:solidFill>
                        </a:rPr>
                        <a:t>Best and Brightest Scholarships- you must apply for program</a:t>
                      </a:r>
                      <a:r>
                        <a:rPr lang="en-CA" sz="1600" baseline="0" dirty="0">
                          <a:solidFill>
                            <a:schemeClr val="tx1"/>
                          </a:solidFill>
                        </a:rPr>
                        <a:t> </a:t>
                      </a:r>
                      <a:r>
                        <a:rPr lang="en-CA" sz="1600" dirty="0">
                          <a:solidFill>
                            <a:schemeClr val="tx1"/>
                          </a:solidFill>
                        </a:rPr>
                        <a:t>and the</a:t>
                      </a:r>
                      <a:r>
                        <a:rPr lang="en-CA" sz="1600" baseline="0" dirty="0">
                          <a:solidFill>
                            <a:schemeClr val="tx1"/>
                          </a:solidFill>
                        </a:rPr>
                        <a:t> </a:t>
                      </a:r>
                      <a:r>
                        <a:rPr lang="en-CA" sz="1600" dirty="0">
                          <a:solidFill>
                            <a:schemeClr val="tx1"/>
                          </a:solidFill>
                        </a:rPr>
                        <a:t>scholarships </a:t>
                      </a:r>
                      <a:r>
                        <a:rPr lang="en-CA" sz="1600" b="1" dirty="0">
                          <a:solidFill>
                            <a:schemeClr val="tx1"/>
                          </a:solidFill>
                          <a:highlight>
                            <a:srgbClr val="FFFF00"/>
                          </a:highlight>
                        </a:rPr>
                        <a:t>by December</a:t>
                      </a:r>
                      <a:r>
                        <a:rPr lang="en-CA" sz="1600" b="1" baseline="0" dirty="0">
                          <a:solidFill>
                            <a:schemeClr val="tx1"/>
                          </a:solidFill>
                          <a:highlight>
                            <a:srgbClr val="FFFF00"/>
                          </a:highlight>
                        </a:rPr>
                        <a:t> 1</a:t>
                      </a:r>
                      <a:endParaRPr lang="en-CA" sz="1600" b="1" dirty="0">
                        <a:solidFill>
                          <a:schemeClr val="tx1"/>
                        </a:solidFill>
                        <a:highlight>
                          <a:srgbClr val="FFFF00"/>
                        </a:highlight>
                      </a:endParaRPr>
                    </a:p>
                    <a:p>
                      <a:pPr>
                        <a:lnSpc>
                          <a:spcPct val="100000"/>
                        </a:lnSpc>
                        <a:spcBef>
                          <a:spcPts val="0"/>
                        </a:spcBef>
                      </a:pPr>
                      <a:endParaRPr lang="en-CA" sz="1600" dirty="0">
                        <a:solidFill>
                          <a:schemeClr val="tx1"/>
                        </a:solidFill>
                      </a:endParaRPr>
                    </a:p>
                  </a:txBody>
                  <a:tcPr>
                    <a:solidFill>
                      <a:schemeClr val="accent2">
                        <a:lumMod val="20000"/>
                        <a:lumOff val="80000"/>
                      </a:schemeClr>
                    </a:solidFill>
                  </a:tcPr>
                </a:tc>
                <a:tc>
                  <a:txBody>
                    <a:bodyPr/>
                    <a:lstStyle/>
                    <a:p>
                      <a:pPr marL="285750" indent="-285750">
                        <a:buFont typeface="Wingdings" panose="05000000000000000000" pitchFamily="2" charset="2"/>
                        <a:buChar char="ü"/>
                      </a:pPr>
                      <a:r>
                        <a:rPr lang="en-US" sz="1600" dirty="0"/>
                        <a:t>High Demand programs are open now for application</a:t>
                      </a:r>
                    </a:p>
                    <a:p>
                      <a:pPr marL="285750" indent="-285750">
                        <a:buFont typeface="Wingdings" panose="05000000000000000000" pitchFamily="2" charset="2"/>
                        <a:buChar char="ü"/>
                      </a:pPr>
                      <a:r>
                        <a:rPr lang="en-US" sz="1600" dirty="0"/>
                        <a:t>First</a:t>
                      </a:r>
                      <a:r>
                        <a:rPr lang="en-US" sz="1600" baseline="0" dirty="0"/>
                        <a:t> Qualified/ First Admitted programs</a:t>
                      </a:r>
                      <a:r>
                        <a:rPr lang="en-US" sz="1600" dirty="0"/>
                        <a:t> – apply immediately!!!</a:t>
                      </a:r>
                    </a:p>
                    <a:p>
                      <a:pPr marL="285750" indent="-285750">
                        <a:buFont typeface="Wingdings" panose="05000000000000000000" pitchFamily="2" charset="2"/>
                        <a:buChar char="ü"/>
                      </a:pPr>
                      <a:r>
                        <a:rPr lang="en-US" sz="1600" dirty="0"/>
                        <a:t>Many diploma programs that can turn into degrees with two more years at a university</a:t>
                      </a:r>
                    </a:p>
                    <a:p>
                      <a:endParaRPr lang="en-CA" sz="1600" dirty="0"/>
                    </a:p>
                  </a:txBody>
                  <a:tcPr>
                    <a:solidFill>
                      <a:schemeClr val="accent2">
                        <a:lumMod val="20000"/>
                        <a:lumOff val="80000"/>
                      </a:schemeClr>
                    </a:solidFill>
                  </a:tcPr>
                </a:tc>
                <a:extLst>
                  <a:ext uri="{0D108BD9-81ED-4DB2-BD59-A6C34878D82A}">
                    <a16:rowId xmlns:a16="http://schemas.microsoft.com/office/drawing/2014/main" val="36263247"/>
                  </a:ext>
                </a:extLst>
              </a:tr>
            </a:tbl>
          </a:graphicData>
        </a:graphic>
      </p:graphicFrame>
    </p:spTree>
    <p:extLst>
      <p:ext uri="{BB962C8B-B14F-4D97-AF65-F5344CB8AC3E}">
        <p14:creationId xmlns:p14="http://schemas.microsoft.com/office/powerpoint/2010/main" val="5807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2" y="5877272"/>
            <a:ext cx="6554867" cy="875928"/>
          </a:xfrm>
        </p:spPr>
        <p:txBody>
          <a:bodyPr>
            <a:normAutofit/>
          </a:bodyPr>
          <a:lstStyle/>
          <a:p>
            <a:r>
              <a:rPr lang="en-CA" dirty="0"/>
              <a:t>Graduation Requirements</a:t>
            </a:r>
          </a:p>
        </p:txBody>
      </p:sp>
      <p:sp>
        <p:nvSpPr>
          <p:cNvPr id="3" name="Content Placeholder 2"/>
          <p:cNvSpPr>
            <a:spLocks noGrp="1"/>
          </p:cNvSpPr>
          <p:nvPr>
            <p:ph idx="1"/>
          </p:nvPr>
        </p:nvSpPr>
        <p:spPr>
          <a:xfrm>
            <a:off x="251520" y="332656"/>
            <a:ext cx="8640960" cy="5544616"/>
          </a:xfrm>
        </p:spPr>
        <p:txBody>
          <a:bodyPr>
            <a:normAutofit/>
          </a:bodyPr>
          <a:lstStyle/>
          <a:p>
            <a:r>
              <a:rPr lang="en-CA" b="1" dirty="0"/>
              <a:t>Grade 10 Core Classes at CCS</a:t>
            </a:r>
            <a:r>
              <a:rPr lang="en-CA" dirty="0"/>
              <a:t>:</a:t>
            </a:r>
          </a:p>
          <a:p>
            <a:pPr lvl="1"/>
            <a:r>
              <a:rPr lang="en-CA" dirty="0"/>
              <a:t>ELA A10  (or 11) </a:t>
            </a:r>
            <a:r>
              <a:rPr lang="en-CA" b="1" dirty="0"/>
              <a:t>and</a:t>
            </a:r>
            <a:r>
              <a:rPr lang="en-CA" dirty="0"/>
              <a:t>  ELA B10 (or 11)</a:t>
            </a:r>
          </a:p>
          <a:p>
            <a:pPr lvl="1"/>
            <a:r>
              <a:rPr lang="en-CA" dirty="0"/>
              <a:t>History 10 (or 11)</a:t>
            </a:r>
          </a:p>
          <a:p>
            <a:pPr lvl="1"/>
            <a:r>
              <a:rPr lang="en-CA" dirty="0"/>
              <a:t>Science 10 (or 11)</a:t>
            </a:r>
          </a:p>
          <a:p>
            <a:pPr lvl="1"/>
            <a:r>
              <a:rPr lang="en-CA" dirty="0"/>
              <a:t>Math at the Grade 10 level:</a:t>
            </a:r>
          </a:p>
          <a:p>
            <a:pPr lvl="2"/>
            <a:r>
              <a:rPr lang="en-CA" dirty="0"/>
              <a:t>Foundations &amp; Pre-Calculus 10</a:t>
            </a:r>
          </a:p>
          <a:p>
            <a:pPr lvl="2"/>
            <a:r>
              <a:rPr lang="en-CA" dirty="0"/>
              <a:t>Workplace &amp; Apprenticeship 10</a:t>
            </a:r>
          </a:p>
          <a:p>
            <a:pPr lvl="2"/>
            <a:r>
              <a:rPr lang="en-US" dirty="0"/>
              <a:t>Math 11 (modified grade 10 math)</a:t>
            </a:r>
          </a:p>
          <a:p>
            <a:pPr lvl="2"/>
            <a:r>
              <a:rPr lang="en-US" i="1" dirty="0"/>
              <a:t>Note that while only </a:t>
            </a:r>
            <a:r>
              <a:rPr lang="en-US" b="1" i="1" dirty="0"/>
              <a:t>one</a:t>
            </a:r>
            <a:r>
              <a:rPr lang="en-US" i="1" dirty="0"/>
              <a:t> 10-level Math credit is required for graduation, CCS students complete both Foundations &amp; Pre-Calculus 10 and Workplace &amp; Apprenticeship 10 </a:t>
            </a:r>
            <a:r>
              <a:rPr lang="en-US" b="1" i="1" dirty="0"/>
              <a:t>unless</a:t>
            </a:r>
            <a:r>
              <a:rPr lang="en-US" i="1" dirty="0"/>
              <a:t> a modified math program is better suited to a student’s learning profile.</a:t>
            </a:r>
            <a:endParaRPr lang="en-CA" i="1" dirty="0"/>
          </a:p>
          <a:p>
            <a:pPr lvl="1"/>
            <a:r>
              <a:rPr lang="en-CA" dirty="0"/>
              <a:t> Wellness 10</a:t>
            </a:r>
          </a:p>
          <a:p>
            <a:pPr lvl="1"/>
            <a:r>
              <a:rPr lang="en-CA" dirty="0"/>
              <a:t>*Christian Ethics 10 (CCS requirement; counts towards PAA and/or elective credits)</a:t>
            </a:r>
          </a:p>
          <a:p>
            <a:pPr lvl="1"/>
            <a:r>
              <a:rPr lang="en-CA" dirty="0"/>
              <a:t>Courses with “11” are modified (considered regular in terms of graduation requirements, but limit post-secondary options)</a:t>
            </a:r>
          </a:p>
          <a:p>
            <a:pPr lvl="1"/>
            <a:r>
              <a:rPr lang="en-CA" dirty="0"/>
              <a:t>Minimum of </a:t>
            </a:r>
            <a:r>
              <a:rPr lang="en-CA" b="1" dirty="0"/>
              <a:t>8 </a:t>
            </a:r>
            <a:r>
              <a:rPr lang="en-CA" dirty="0"/>
              <a:t>credits are required to achieve a Gr 10 standing</a:t>
            </a:r>
            <a:r>
              <a:rPr lang="en-CA" b="1" dirty="0"/>
              <a:t> </a:t>
            </a:r>
          </a:p>
          <a:p>
            <a:pPr marL="365760" lvl="1" indent="0">
              <a:buNone/>
            </a:pPr>
            <a:endParaRPr lang="en-CA" dirty="0"/>
          </a:p>
        </p:txBody>
      </p:sp>
    </p:spTree>
    <p:extLst>
      <p:ext uri="{BB962C8B-B14F-4D97-AF65-F5344CB8AC3E}">
        <p14:creationId xmlns:p14="http://schemas.microsoft.com/office/powerpoint/2010/main" val="278654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60592"/>
          </a:xfrm>
        </p:spPr>
        <p:txBody>
          <a:bodyPr/>
          <a:lstStyle/>
          <a:p>
            <a:r>
              <a:rPr lang="en-US" dirty="0"/>
              <a:t>Thinking of going out of province?</a:t>
            </a:r>
            <a:endParaRPr lang="en-CA" dirty="0"/>
          </a:p>
        </p:txBody>
      </p:sp>
      <p:sp>
        <p:nvSpPr>
          <p:cNvPr id="3" name="Content Placeholder 2"/>
          <p:cNvSpPr>
            <a:spLocks noGrp="1"/>
          </p:cNvSpPr>
          <p:nvPr>
            <p:ph idx="1"/>
          </p:nvPr>
        </p:nvSpPr>
        <p:spPr>
          <a:xfrm>
            <a:off x="287220" y="1998835"/>
            <a:ext cx="3547859" cy="4619960"/>
          </a:xfrm>
        </p:spPr>
        <p:txBody>
          <a:bodyPr>
            <a:normAutofit lnSpcReduction="10000"/>
          </a:bodyPr>
          <a:lstStyle/>
          <a:p>
            <a:pPr lvl="1">
              <a:buFont typeface="Wingdings" panose="05000000000000000000" pitchFamily="2" charset="2"/>
              <a:buChar char="ü"/>
            </a:pPr>
            <a:r>
              <a:rPr lang="en-CA" sz="2400" b="1" dirty="0"/>
              <a:t>Check requirement and admissions policies at each institution</a:t>
            </a:r>
          </a:p>
          <a:p>
            <a:pPr lvl="1">
              <a:buFont typeface="Wingdings" panose="05000000000000000000" pitchFamily="2" charset="2"/>
              <a:buChar char="ü"/>
            </a:pPr>
            <a:r>
              <a:rPr lang="en-CA" sz="2400" b="1" dirty="0"/>
              <a:t>Check deadlines for admissions</a:t>
            </a:r>
          </a:p>
          <a:p>
            <a:pPr lvl="1">
              <a:buFont typeface="Wingdings" panose="05000000000000000000" pitchFamily="2" charset="2"/>
              <a:buChar char="ü"/>
            </a:pPr>
            <a:r>
              <a:rPr lang="en-CA" sz="2400" b="1" dirty="0"/>
              <a:t>Find out how your credits will transfer to that province’s credit system</a:t>
            </a:r>
            <a:r>
              <a:rPr lang="en-CA" sz="2400" b="1" dirty="0">
                <a:sym typeface="Wingdings" panose="05000000000000000000" pitchFamily="2" charset="2"/>
              </a:rPr>
              <a:t> Miss J can  help with this if needed</a:t>
            </a:r>
            <a:endParaRPr lang="en-CA" sz="2400" b="1" dirty="0"/>
          </a:p>
          <a:p>
            <a:endParaRPr lang="en-CA" dirty="0"/>
          </a:p>
        </p:txBody>
      </p:sp>
      <p:pic>
        <p:nvPicPr>
          <p:cNvPr id="4" name="Picture 3"/>
          <p:cNvPicPr>
            <a:picLocks noChangeAspect="1"/>
          </p:cNvPicPr>
          <p:nvPr/>
        </p:nvPicPr>
        <p:blipFill>
          <a:blip r:embed="rId3"/>
          <a:stretch>
            <a:fillRect/>
          </a:stretch>
        </p:blipFill>
        <p:spPr>
          <a:xfrm>
            <a:off x="4206758" y="1726130"/>
            <a:ext cx="1841152" cy="810838"/>
          </a:xfrm>
          <a:prstGeom prst="rect">
            <a:avLst/>
          </a:prstGeom>
        </p:spPr>
      </p:pic>
      <p:pic>
        <p:nvPicPr>
          <p:cNvPr id="5" name="Picture 4"/>
          <p:cNvPicPr>
            <a:picLocks noChangeAspect="1"/>
          </p:cNvPicPr>
          <p:nvPr/>
        </p:nvPicPr>
        <p:blipFill>
          <a:blip r:embed="rId4"/>
          <a:stretch>
            <a:fillRect/>
          </a:stretch>
        </p:blipFill>
        <p:spPr>
          <a:xfrm>
            <a:off x="5868913" y="2167746"/>
            <a:ext cx="1384142" cy="1044000"/>
          </a:xfrm>
          <a:prstGeom prst="rect">
            <a:avLst/>
          </a:prstGeom>
        </p:spPr>
      </p:pic>
      <p:pic>
        <p:nvPicPr>
          <p:cNvPr id="6" name="Picture 5"/>
          <p:cNvPicPr>
            <a:picLocks noChangeAspect="1"/>
          </p:cNvPicPr>
          <p:nvPr/>
        </p:nvPicPr>
        <p:blipFill>
          <a:blip r:embed="rId5"/>
          <a:stretch>
            <a:fillRect/>
          </a:stretch>
        </p:blipFill>
        <p:spPr>
          <a:xfrm>
            <a:off x="4100069" y="2888747"/>
            <a:ext cx="2054530" cy="853514"/>
          </a:xfrm>
          <a:prstGeom prst="rect">
            <a:avLst/>
          </a:prstGeom>
        </p:spPr>
      </p:pic>
      <p:pic>
        <p:nvPicPr>
          <p:cNvPr id="7" name="Picture 6"/>
          <p:cNvPicPr>
            <a:picLocks noChangeAspect="1"/>
          </p:cNvPicPr>
          <p:nvPr/>
        </p:nvPicPr>
        <p:blipFill>
          <a:blip r:embed="rId6"/>
          <a:stretch>
            <a:fillRect/>
          </a:stretch>
        </p:blipFill>
        <p:spPr>
          <a:xfrm>
            <a:off x="5227674" y="3315504"/>
            <a:ext cx="2426418" cy="1432684"/>
          </a:xfrm>
          <a:prstGeom prst="rect">
            <a:avLst/>
          </a:prstGeom>
        </p:spPr>
      </p:pic>
      <p:pic>
        <p:nvPicPr>
          <p:cNvPr id="8" name="Picture 7"/>
          <p:cNvPicPr>
            <a:picLocks noChangeAspect="1"/>
          </p:cNvPicPr>
          <p:nvPr/>
        </p:nvPicPr>
        <p:blipFill>
          <a:blip r:embed="rId7"/>
          <a:stretch>
            <a:fillRect/>
          </a:stretch>
        </p:blipFill>
        <p:spPr>
          <a:xfrm>
            <a:off x="7162893" y="2092462"/>
            <a:ext cx="1719221" cy="463336"/>
          </a:xfrm>
          <a:prstGeom prst="rect">
            <a:avLst/>
          </a:prstGeom>
        </p:spPr>
      </p:pic>
      <p:pic>
        <p:nvPicPr>
          <p:cNvPr id="9" name="Picture 8"/>
          <p:cNvPicPr>
            <a:picLocks noChangeAspect="1"/>
          </p:cNvPicPr>
          <p:nvPr/>
        </p:nvPicPr>
        <p:blipFill>
          <a:blip r:embed="rId8"/>
          <a:stretch>
            <a:fillRect/>
          </a:stretch>
        </p:blipFill>
        <p:spPr>
          <a:xfrm>
            <a:off x="7626229" y="3753180"/>
            <a:ext cx="1255885" cy="1438781"/>
          </a:xfrm>
          <a:prstGeom prst="rect">
            <a:avLst/>
          </a:prstGeom>
        </p:spPr>
      </p:pic>
      <p:pic>
        <p:nvPicPr>
          <p:cNvPr id="10" name="Picture 9"/>
          <p:cNvPicPr>
            <a:picLocks noChangeAspect="1"/>
          </p:cNvPicPr>
          <p:nvPr/>
        </p:nvPicPr>
        <p:blipFill>
          <a:blip r:embed="rId9"/>
          <a:stretch>
            <a:fillRect/>
          </a:stretch>
        </p:blipFill>
        <p:spPr>
          <a:xfrm>
            <a:off x="5105397" y="4471191"/>
            <a:ext cx="2334970" cy="1036410"/>
          </a:xfrm>
          <a:prstGeom prst="rect">
            <a:avLst/>
          </a:prstGeom>
        </p:spPr>
      </p:pic>
      <p:pic>
        <p:nvPicPr>
          <p:cNvPr id="11" name="Picture 10"/>
          <p:cNvPicPr>
            <a:picLocks noChangeAspect="1"/>
          </p:cNvPicPr>
          <p:nvPr/>
        </p:nvPicPr>
        <p:blipFill>
          <a:blip r:embed="rId10"/>
          <a:stretch>
            <a:fillRect/>
          </a:stretch>
        </p:blipFill>
        <p:spPr>
          <a:xfrm>
            <a:off x="3825249" y="4027048"/>
            <a:ext cx="1152000" cy="1152000"/>
          </a:xfrm>
          <a:prstGeom prst="rect">
            <a:avLst/>
          </a:prstGeom>
        </p:spPr>
      </p:pic>
      <p:pic>
        <p:nvPicPr>
          <p:cNvPr id="12" name="Picture 11"/>
          <p:cNvPicPr>
            <a:picLocks noChangeAspect="1"/>
          </p:cNvPicPr>
          <p:nvPr/>
        </p:nvPicPr>
        <p:blipFill>
          <a:blip r:embed="rId11"/>
          <a:stretch>
            <a:fillRect/>
          </a:stretch>
        </p:blipFill>
        <p:spPr>
          <a:xfrm>
            <a:off x="7370560" y="5179048"/>
            <a:ext cx="1414395" cy="1133954"/>
          </a:xfrm>
          <a:prstGeom prst="rect">
            <a:avLst/>
          </a:prstGeom>
        </p:spPr>
      </p:pic>
      <p:pic>
        <p:nvPicPr>
          <p:cNvPr id="13" name="Picture 12"/>
          <p:cNvPicPr>
            <a:picLocks noChangeAspect="1"/>
          </p:cNvPicPr>
          <p:nvPr/>
        </p:nvPicPr>
        <p:blipFill>
          <a:blip r:embed="rId12"/>
          <a:stretch>
            <a:fillRect/>
          </a:stretch>
        </p:blipFill>
        <p:spPr>
          <a:xfrm>
            <a:off x="4137683" y="5510527"/>
            <a:ext cx="1148349" cy="1116000"/>
          </a:xfrm>
          <a:prstGeom prst="rect">
            <a:avLst/>
          </a:prstGeom>
        </p:spPr>
      </p:pic>
      <p:pic>
        <p:nvPicPr>
          <p:cNvPr id="14" name="Picture 13"/>
          <p:cNvPicPr>
            <a:picLocks noChangeAspect="1"/>
          </p:cNvPicPr>
          <p:nvPr/>
        </p:nvPicPr>
        <p:blipFill>
          <a:blip r:embed="rId13"/>
          <a:stretch>
            <a:fillRect/>
          </a:stretch>
        </p:blipFill>
        <p:spPr>
          <a:xfrm>
            <a:off x="5836135" y="5379057"/>
            <a:ext cx="1326758" cy="1332000"/>
          </a:xfrm>
          <a:prstGeom prst="rect">
            <a:avLst/>
          </a:prstGeom>
        </p:spPr>
      </p:pic>
      <p:pic>
        <p:nvPicPr>
          <p:cNvPr id="15" name="Picture 14"/>
          <p:cNvPicPr>
            <a:picLocks noChangeAspect="1"/>
          </p:cNvPicPr>
          <p:nvPr/>
        </p:nvPicPr>
        <p:blipFill>
          <a:blip r:embed="rId14"/>
          <a:stretch>
            <a:fillRect/>
          </a:stretch>
        </p:blipFill>
        <p:spPr>
          <a:xfrm>
            <a:off x="7662726" y="2628274"/>
            <a:ext cx="1044000" cy="1044000"/>
          </a:xfrm>
          <a:prstGeom prst="rect">
            <a:avLst/>
          </a:prstGeom>
        </p:spPr>
      </p:pic>
    </p:spTree>
    <p:extLst>
      <p:ext uri="{BB962C8B-B14F-4D97-AF65-F5344CB8AC3E}">
        <p14:creationId xmlns:p14="http://schemas.microsoft.com/office/powerpoint/2010/main" val="428183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the difference between a Scholarship and a bursary?</a:t>
            </a:r>
            <a:endParaRPr lang="en-CA" dirty="0"/>
          </a:p>
        </p:txBody>
      </p:sp>
      <p:sp>
        <p:nvSpPr>
          <p:cNvPr id="7" name="Text Placeholder 6"/>
          <p:cNvSpPr>
            <a:spLocks noGrp="1"/>
          </p:cNvSpPr>
          <p:nvPr>
            <p:ph type="body" idx="1"/>
          </p:nvPr>
        </p:nvSpPr>
        <p:spPr/>
        <p:txBody>
          <a:bodyPr/>
          <a:lstStyle/>
          <a:p>
            <a:r>
              <a:rPr lang="en-US" dirty="0"/>
              <a:t>Scholarship</a:t>
            </a:r>
            <a:endParaRPr lang="en-CA" dirty="0"/>
          </a:p>
        </p:txBody>
      </p:sp>
      <p:sp>
        <p:nvSpPr>
          <p:cNvPr id="5" name="Content Placeholder 4"/>
          <p:cNvSpPr>
            <a:spLocks noGrp="1"/>
          </p:cNvSpPr>
          <p:nvPr>
            <p:ph sz="half" idx="2"/>
          </p:nvPr>
        </p:nvSpPr>
        <p:spPr/>
        <p:txBody>
          <a:bodyPr/>
          <a:lstStyle/>
          <a:p>
            <a:r>
              <a:rPr lang="en-US" dirty="0"/>
              <a:t>An award for something like:</a:t>
            </a:r>
          </a:p>
          <a:p>
            <a:pPr lvl="1"/>
            <a:r>
              <a:rPr lang="en-US" dirty="0"/>
              <a:t>Marks/academic standing</a:t>
            </a:r>
          </a:p>
          <a:p>
            <a:pPr lvl="1"/>
            <a:r>
              <a:rPr lang="en-US" dirty="0"/>
              <a:t>A specific activity (sports, arts, etc.)</a:t>
            </a:r>
          </a:p>
          <a:p>
            <a:pPr lvl="1"/>
            <a:r>
              <a:rPr lang="en-US" dirty="0"/>
              <a:t>Volunteer work or community contributions</a:t>
            </a:r>
          </a:p>
          <a:p>
            <a:pPr lvl="1"/>
            <a:r>
              <a:rPr lang="en-US" dirty="0"/>
              <a:t>Essay</a:t>
            </a:r>
          </a:p>
          <a:p>
            <a:pPr lvl="1"/>
            <a:r>
              <a:rPr lang="en-US" dirty="0"/>
              <a:t>Video</a:t>
            </a:r>
          </a:p>
          <a:p>
            <a:pPr lvl="1"/>
            <a:r>
              <a:rPr lang="en-US" dirty="0"/>
              <a:t>Special accomplishment(s)</a:t>
            </a:r>
            <a:endParaRPr lang="en-CA" dirty="0"/>
          </a:p>
        </p:txBody>
      </p:sp>
      <p:sp>
        <p:nvSpPr>
          <p:cNvPr id="8" name="Text Placeholder 7"/>
          <p:cNvSpPr>
            <a:spLocks noGrp="1"/>
          </p:cNvSpPr>
          <p:nvPr>
            <p:ph type="body" sz="quarter" idx="3"/>
          </p:nvPr>
        </p:nvSpPr>
        <p:spPr/>
        <p:txBody>
          <a:bodyPr/>
          <a:lstStyle/>
          <a:p>
            <a:r>
              <a:rPr lang="en-US" dirty="0"/>
              <a:t>Bursary</a:t>
            </a:r>
            <a:endParaRPr lang="en-CA" dirty="0"/>
          </a:p>
        </p:txBody>
      </p:sp>
      <p:sp>
        <p:nvSpPr>
          <p:cNvPr id="9" name="Content Placeholder 8"/>
          <p:cNvSpPr>
            <a:spLocks noGrp="1"/>
          </p:cNvSpPr>
          <p:nvPr>
            <p:ph sz="quarter" idx="4"/>
          </p:nvPr>
        </p:nvSpPr>
        <p:spPr/>
        <p:txBody>
          <a:bodyPr/>
          <a:lstStyle/>
          <a:p>
            <a:r>
              <a:rPr lang="en-US" dirty="0"/>
              <a:t>Typically for a student who has financial need</a:t>
            </a:r>
          </a:p>
          <a:p>
            <a:r>
              <a:rPr lang="en-US" i="1" dirty="0"/>
              <a:t>May</a:t>
            </a:r>
            <a:r>
              <a:rPr lang="en-US" dirty="0"/>
              <a:t> have academic requirements, but are generally created to help students who do not have the financial resources to pay for post-secondary programs on their own</a:t>
            </a:r>
            <a:endParaRPr lang="en-CA" i="1" dirty="0"/>
          </a:p>
        </p:txBody>
      </p:sp>
    </p:spTree>
    <p:extLst>
      <p:ext uri="{BB962C8B-B14F-4D97-AF65-F5344CB8AC3E}">
        <p14:creationId xmlns:p14="http://schemas.microsoft.com/office/powerpoint/2010/main" val="875501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60648"/>
            <a:ext cx="7772400" cy="928144"/>
          </a:xfrm>
        </p:spPr>
        <p:txBody>
          <a:bodyPr>
            <a:normAutofit/>
          </a:bodyPr>
          <a:lstStyle/>
          <a:p>
            <a:r>
              <a:rPr lang="en-US" sz="3200" b="1" dirty="0"/>
              <a:t>Transcripts… where do I get them?</a:t>
            </a:r>
            <a:endParaRPr lang="en-CA" sz="3200" b="1" dirty="0"/>
          </a:p>
        </p:txBody>
      </p:sp>
      <p:sp>
        <p:nvSpPr>
          <p:cNvPr id="8" name="Content Placeholder 7"/>
          <p:cNvSpPr>
            <a:spLocks noGrp="1"/>
          </p:cNvSpPr>
          <p:nvPr>
            <p:ph idx="1"/>
          </p:nvPr>
        </p:nvSpPr>
        <p:spPr>
          <a:xfrm>
            <a:off x="539552" y="1188792"/>
            <a:ext cx="7918648" cy="5336552"/>
          </a:xfrm>
        </p:spPr>
        <p:txBody>
          <a:bodyPr>
            <a:normAutofit/>
          </a:bodyPr>
          <a:lstStyle/>
          <a:p>
            <a:r>
              <a:rPr lang="en-CA" sz="2400" dirty="0"/>
              <a:t>The CCS office can provide </a:t>
            </a:r>
            <a:r>
              <a:rPr lang="en-CA" sz="2400" b="1" i="1" dirty="0"/>
              <a:t>unofficial school-generated</a:t>
            </a:r>
            <a:r>
              <a:rPr lang="en-CA" sz="2400" dirty="0"/>
              <a:t> transcripts directly </a:t>
            </a:r>
            <a:r>
              <a:rPr lang="en-CA" sz="2400" i="1" dirty="0"/>
              <a:t>to </a:t>
            </a:r>
            <a:r>
              <a:rPr lang="en-CA" sz="2400" b="1" i="1" dirty="0"/>
              <a:t>you</a:t>
            </a:r>
            <a:r>
              <a:rPr lang="en-CA" sz="2400" dirty="0"/>
              <a:t> </a:t>
            </a:r>
            <a:r>
              <a:rPr lang="en-CA" sz="2400" i="1" dirty="0"/>
              <a:t>for </a:t>
            </a:r>
            <a:r>
              <a:rPr lang="en-CA" sz="2400" b="1" i="1" u="sng" dirty="0"/>
              <a:t>you</a:t>
            </a:r>
            <a:r>
              <a:rPr lang="en-CA" sz="2400" u="sng" dirty="0"/>
              <a:t> </a:t>
            </a:r>
            <a:r>
              <a:rPr lang="en-CA" sz="2400" dirty="0"/>
              <a:t>to forward to post-secondary institutions. </a:t>
            </a:r>
          </a:p>
          <a:p>
            <a:r>
              <a:rPr lang="en-CA" sz="2400" dirty="0"/>
              <a:t>Note that these school-generated transcripts are considered unofficial—</a:t>
            </a:r>
            <a:r>
              <a:rPr lang="en-CA" sz="2400" b="1" u="sng" dirty="0"/>
              <a:t>all</a:t>
            </a:r>
            <a:r>
              <a:rPr lang="en-CA" sz="2400" b="1" dirty="0"/>
              <a:t> </a:t>
            </a:r>
            <a:r>
              <a:rPr lang="en-CA" sz="2400" b="1" i="1" dirty="0"/>
              <a:t>school-generated</a:t>
            </a:r>
            <a:r>
              <a:rPr lang="en-CA" sz="2400" b="1" dirty="0"/>
              <a:t> transcripts in Saskatchewan </a:t>
            </a:r>
            <a:r>
              <a:rPr lang="en-CA" sz="2400" b="1" i="1" dirty="0"/>
              <a:t>are unofficial</a:t>
            </a:r>
            <a:r>
              <a:rPr lang="en-CA" sz="2400" dirty="0"/>
              <a:t>. The </a:t>
            </a:r>
            <a:r>
              <a:rPr lang="en-CA" sz="2400" b="1" u="sng" dirty="0"/>
              <a:t>ONLY</a:t>
            </a:r>
            <a:r>
              <a:rPr lang="en-CA" sz="2400" dirty="0"/>
              <a:t> way to obtain official transcripts is to order them through the Saskatchewan Ministry of Education. </a:t>
            </a:r>
          </a:p>
          <a:p>
            <a:r>
              <a:rPr lang="en-CA" sz="2400" dirty="0"/>
              <a:t>If a post-secondary program requires official transcripts OR if the transcripts they require must be mailed or sent electronically by the “sending institution or current school”, you must obtain these transcripts from the Saskatchewan Ministry of Education.</a:t>
            </a:r>
          </a:p>
          <a:p>
            <a:endParaRPr lang="en-CA" dirty="0"/>
          </a:p>
        </p:txBody>
      </p:sp>
    </p:spTree>
    <p:extLst>
      <p:ext uri="{BB962C8B-B14F-4D97-AF65-F5344CB8AC3E}">
        <p14:creationId xmlns:p14="http://schemas.microsoft.com/office/powerpoint/2010/main" val="385734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60648"/>
            <a:ext cx="7772400" cy="928144"/>
          </a:xfrm>
        </p:spPr>
        <p:txBody>
          <a:bodyPr>
            <a:normAutofit/>
          </a:bodyPr>
          <a:lstStyle/>
          <a:p>
            <a:r>
              <a:rPr lang="en-US" sz="3200" b="1" dirty="0"/>
              <a:t>Transcripts </a:t>
            </a:r>
            <a:r>
              <a:rPr lang="en-US" sz="3200" b="1" dirty="0" err="1"/>
              <a:t>Con’t</a:t>
            </a:r>
            <a:endParaRPr lang="en-CA" sz="3200" b="1" dirty="0"/>
          </a:p>
        </p:txBody>
      </p:sp>
      <p:sp>
        <p:nvSpPr>
          <p:cNvPr id="8" name="Content Placeholder 7"/>
          <p:cNvSpPr>
            <a:spLocks noGrp="1"/>
          </p:cNvSpPr>
          <p:nvPr>
            <p:ph idx="1"/>
          </p:nvPr>
        </p:nvSpPr>
        <p:spPr>
          <a:xfrm>
            <a:off x="323528" y="1188792"/>
            <a:ext cx="8496944" cy="5480568"/>
          </a:xfrm>
        </p:spPr>
        <p:txBody>
          <a:bodyPr>
            <a:normAutofit/>
          </a:bodyPr>
          <a:lstStyle/>
          <a:p>
            <a:r>
              <a:rPr lang="en-CA" sz="2400" dirty="0"/>
              <a:t>The CCS office will not send transcripts of any kind (official or unofficial or school generated) to post-secondary institutions for you.  The Ministry of Education transcript request site is set up to do this.  </a:t>
            </a:r>
          </a:p>
          <a:p>
            <a:pPr lvl="1"/>
            <a:r>
              <a:rPr lang="en-CA" sz="2400" i="1" dirty="0"/>
              <a:t>There may be unique or extenuating circumstances where we would send unofficial transcripts directly from Cornerstone to a post-secondary institution, but these circumstances would be rare and addressed on a case-by-case basis.  If you are unsure… bring in the information from the program you are considering and ask us. </a:t>
            </a:r>
          </a:p>
          <a:p>
            <a:pPr lvl="0"/>
            <a:r>
              <a:rPr lang="en-CA" sz="2400" dirty="0"/>
              <a:t>We can provide an official letter stating the classes you are currently enrolled in as well as the classes you are registered to take in the next semester which you can include in an application if required.</a:t>
            </a:r>
          </a:p>
          <a:p>
            <a:endParaRPr lang="en-CA" dirty="0"/>
          </a:p>
        </p:txBody>
      </p:sp>
    </p:spTree>
    <p:extLst>
      <p:ext uri="{BB962C8B-B14F-4D97-AF65-F5344CB8AC3E}">
        <p14:creationId xmlns:p14="http://schemas.microsoft.com/office/powerpoint/2010/main" val="325742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830DA-D24B-A2A8-D2E6-800C4E8AB432}"/>
              </a:ext>
            </a:extLst>
          </p:cNvPr>
          <p:cNvSpPr>
            <a:spLocks noGrp="1"/>
          </p:cNvSpPr>
          <p:nvPr>
            <p:ph type="title"/>
          </p:nvPr>
        </p:nvSpPr>
        <p:spPr>
          <a:xfrm>
            <a:off x="685800" y="484632"/>
            <a:ext cx="7772400" cy="712120"/>
          </a:xfrm>
        </p:spPr>
        <p:txBody>
          <a:bodyPr/>
          <a:lstStyle/>
          <a:p>
            <a:r>
              <a:rPr lang="en-US" dirty="0"/>
              <a:t>Transcripts… where do I get them?</a:t>
            </a:r>
            <a:endParaRPr lang="en-CA" dirty="0"/>
          </a:p>
        </p:txBody>
      </p:sp>
      <p:pic>
        <p:nvPicPr>
          <p:cNvPr id="6" name="Picture 5">
            <a:extLst>
              <a:ext uri="{FF2B5EF4-FFF2-40B4-BE49-F238E27FC236}">
                <a16:creationId xmlns:a16="http://schemas.microsoft.com/office/drawing/2014/main" id="{D9364D10-E173-0118-7615-C536DC50F92E}"/>
              </a:ext>
            </a:extLst>
          </p:cNvPr>
          <p:cNvPicPr>
            <a:picLocks noChangeAspect="1"/>
          </p:cNvPicPr>
          <p:nvPr/>
        </p:nvPicPr>
        <p:blipFill>
          <a:blip r:embed="rId2"/>
          <a:stretch>
            <a:fillRect/>
          </a:stretch>
        </p:blipFill>
        <p:spPr>
          <a:xfrm>
            <a:off x="708456" y="1207062"/>
            <a:ext cx="7287642" cy="5430008"/>
          </a:xfrm>
          <a:prstGeom prst="rect">
            <a:avLst/>
          </a:prstGeom>
        </p:spPr>
      </p:pic>
      <p:sp>
        <p:nvSpPr>
          <p:cNvPr id="7" name="TextBox 6">
            <a:extLst>
              <a:ext uri="{FF2B5EF4-FFF2-40B4-BE49-F238E27FC236}">
                <a16:creationId xmlns:a16="http://schemas.microsoft.com/office/drawing/2014/main" id="{150EEB30-68DE-4031-96AB-EBCC36873E07}"/>
              </a:ext>
            </a:extLst>
          </p:cNvPr>
          <p:cNvSpPr txBox="1"/>
          <p:nvPr/>
        </p:nvSpPr>
        <p:spPr>
          <a:xfrm>
            <a:off x="5868144" y="4221088"/>
            <a:ext cx="2880320" cy="1200329"/>
          </a:xfrm>
          <a:prstGeom prst="rect">
            <a:avLst/>
          </a:prstGeom>
          <a:noFill/>
        </p:spPr>
        <p:txBody>
          <a:bodyPr wrap="square" rtlCol="0">
            <a:spAutoFit/>
          </a:bodyPr>
          <a:lstStyle/>
          <a:p>
            <a:r>
              <a:rPr lang="en-US" dirty="0"/>
              <a:t>Miss J will let you know when the SK Ministry of Education releases more details. </a:t>
            </a:r>
            <a:endParaRPr lang="en-CA" dirty="0"/>
          </a:p>
        </p:txBody>
      </p:sp>
    </p:spTree>
    <p:extLst>
      <p:ext uri="{BB962C8B-B14F-4D97-AF65-F5344CB8AC3E}">
        <p14:creationId xmlns:p14="http://schemas.microsoft.com/office/powerpoint/2010/main" val="426182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1520" y="36036"/>
            <a:ext cx="2181225" cy="2105025"/>
          </a:xfrm>
          <a:prstGeom prst="rect">
            <a:avLst/>
          </a:prstGeom>
        </p:spPr>
      </p:pic>
      <p:sp>
        <p:nvSpPr>
          <p:cNvPr id="7" name="Title 6"/>
          <p:cNvSpPr>
            <a:spLocks noGrp="1"/>
          </p:cNvSpPr>
          <p:nvPr>
            <p:ph type="title"/>
          </p:nvPr>
        </p:nvSpPr>
        <p:spPr>
          <a:xfrm>
            <a:off x="2771800" y="283876"/>
            <a:ext cx="5686400" cy="1609344"/>
          </a:xfrm>
        </p:spPr>
        <p:txBody>
          <a:bodyPr/>
          <a:lstStyle/>
          <a:p>
            <a:r>
              <a:rPr lang="en-US" dirty="0"/>
              <a:t>Where to find </a:t>
            </a:r>
            <a:br>
              <a:rPr lang="en-US" dirty="0"/>
            </a:br>
            <a:r>
              <a:rPr lang="en-US" dirty="0"/>
              <a:t>Scholarship Information</a:t>
            </a:r>
            <a:endParaRPr lang="en-CA" dirty="0"/>
          </a:p>
        </p:txBody>
      </p:sp>
      <p:sp>
        <p:nvSpPr>
          <p:cNvPr id="8" name="Content Placeholder 7"/>
          <p:cNvSpPr>
            <a:spLocks noGrp="1"/>
          </p:cNvSpPr>
          <p:nvPr>
            <p:ph idx="1"/>
          </p:nvPr>
        </p:nvSpPr>
        <p:spPr>
          <a:xfrm>
            <a:off x="251520" y="2276872"/>
            <a:ext cx="8712968" cy="4320480"/>
          </a:xfrm>
        </p:spPr>
        <p:txBody>
          <a:bodyPr>
            <a:normAutofit lnSpcReduction="10000"/>
          </a:bodyPr>
          <a:lstStyle/>
          <a:p>
            <a:r>
              <a:rPr lang="en-CA" sz="2400" b="1" dirty="0"/>
              <a:t>Student Career News</a:t>
            </a:r>
          </a:p>
          <a:p>
            <a:pPr lvl="1"/>
            <a:r>
              <a:rPr lang="en-CA" sz="2400" dirty="0"/>
              <a:t>Emailed to you &amp; your folks every month</a:t>
            </a:r>
          </a:p>
          <a:p>
            <a:pPr lvl="1"/>
            <a:r>
              <a:rPr lang="en-US" sz="2400" dirty="0"/>
              <a:t>Also posted here: </a:t>
            </a:r>
            <a:r>
              <a:rPr lang="en-US" sz="2400" dirty="0">
                <a:hlinkClick r:id="rId3"/>
              </a:rPr>
              <a:t>https://www.ccsmj.ca/PostSecondaryandCareerPlanning</a:t>
            </a:r>
            <a:endParaRPr lang="en-CA" sz="2400" dirty="0"/>
          </a:p>
          <a:p>
            <a:r>
              <a:rPr lang="en-CA" sz="2400" dirty="0">
                <a:hlinkClick r:id="rId4"/>
              </a:rPr>
              <a:t>https://www.ccsmj.ca/Scholarships1</a:t>
            </a:r>
            <a:endParaRPr lang="en-CA" sz="2400" dirty="0"/>
          </a:p>
          <a:p>
            <a:pPr lvl="1"/>
            <a:r>
              <a:rPr lang="en-US" sz="2400" dirty="0"/>
              <a:t>Information gets added as scholarships become available and applications open</a:t>
            </a:r>
            <a:endParaRPr lang="en-CA" sz="2400" dirty="0"/>
          </a:p>
          <a:p>
            <a:r>
              <a:rPr lang="en-CA" sz="2400" dirty="0">
                <a:hlinkClick r:id="rId5"/>
              </a:rPr>
              <a:t>https://www.prairiesouth.ca/students/scholarships/</a:t>
            </a:r>
            <a:endParaRPr lang="en-CA" sz="2400" dirty="0"/>
          </a:p>
          <a:p>
            <a:pPr lvl="1"/>
            <a:r>
              <a:rPr lang="en-US" sz="2400" dirty="0"/>
              <a:t>Application to these scholarships opens in February</a:t>
            </a:r>
          </a:p>
          <a:p>
            <a:pPr lvl="1"/>
            <a:r>
              <a:rPr lang="en-US" sz="2400" dirty="0"/>
              <a:t>You </a:t>
            </a:r>
            <a:r>
              <a:rPr lang="en-US" sz="2400" u="sng" dirty="0"/>
              <a:t>must</a:t>
            </a:r>
            <a:r>
              <a:rPr lang="en-US" sz="2400" dirty="0"/>
              <a:t> use your </a:t>
            </a:r>
            <a:r>
              <a:rPr lang="en-US" sz="2400" dirty="0">
                <a:hlinkClick r:id="rId6"/>
              </a:rPr>
              <a:t>lastname.firstname@ccsmj.ca</a:t>
            </a:r>
            <a:r>
              <a:rPr lang="en-US" sz="2400" dirty="0"/>
              <a:t> email address (</a:t>
            </a:r>
            <a:r>
              <a:rPr lang="en-US" sz="2400" u="sng" dirty="0"/>
              <a:t>not</a:t>
            </a:r>
            <a:r>
              <a:rPr lang="en-US" sz="2400" dirty="0"/>
              <a:t> a Prairie South or personal email) </a:t>
            </a:r>
            <a:endParaRPr lang="en-CA" sz="2400" dirty="0"/>
          </a:p>
          <a:p>
            <a:pPr marL="0" indent="0">
              <a:buNone/>
            </a:pPr>
            <a:endParaRPr lang="en-CA" dirty="0"/>
          </a:p>
        </p:txBody>
      </p:sp>
    </p:spTree>
    <p:extLst>
      <p:ext uri="{BB962C8B-B14F-4D97-AF65-F5344CB8AC3E}">
        <p14:creationId xmlns:p14="http://schemas.microsoft.com/office/powerpoint/2010/main" val="92570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1520" y="36036"/>
            <a:ext cx="2181225" cy="2105025"/>
          </a:xfrm>
          <a:prstGeom prst="rect">
            <a:avLst/>
          </a:prstGeom>
        </p:spPr>
      </p:pic>
      <p:sp>
        <p:nvSpPr>
          <p:cNvPr id="7" name="Title 6"/>
          <p:cNvSpPr>
            <a:spLocks noGrp="1"/>
          </p:cNvSpPr>
          <p:nvPr>
            <p:ph type="title"/>
          </p:nvPr>
        </p:nvSpPr>
        <p:spPr>
          <a:xfrm>
            <a:off x="2771800" y="283876"/>
            <a:ext cx="5686400" cy="1609344"/>
          </a:xfrm>
        </p:spPr>
        <p:txBody>
          <a:bodyPr/>
          <a:lstStyle/>
          <a:p>
            <a:r>
              <a:rPr lang="en-US" dirty="0"/>
              <a:t>Where to find </a:t>
            </a:r>
            <a:br>
              <a:rPr lang="en-US" dirty="0"/>
            </a:br>
            <a:r>
              <a:rPr lang="en-US" dirty="0"/>
              <a:t>Scholarship Information</a:t>
            </a:r>
            <a:endParaRPr lang="en-CA" dirty="0"/>
          </a:p>
        </p:txBody>
      </p:sp>
      <p:sp>
        <p:nvSpPr>
          <p:cNvPr id="8" name="Content Placeholder 7"/>
          <p:cNvSpPr>
            <a:spLocks noGrp="1"/>
          </p:cNvSpPr>
          <p:nvPr>
            <p:ph idx="1"/>
          </p:nvPr>
        </p:nvSpPr>
        <p:spPr>
          <a:xfrm>
            <a:off x="251520" y="2996952"/>
            <a:ext cx="8712968" cy="2880320"/>
          </a:xfrm>
        </p:spPr>
        <p:txBody>
          <a:bodyPr>
            <a:normAutofit/>
          </a:bodyPr>
          <a:lstStyle/>
          <a:p>
            <a:r>
              <a:rPr lang="en-CA" sz="3600" dirty="0">
                <a:hlinkClick r:id="rId3"/>
              </a:rPr>
              <a:t>https://www.scholarshipscanada.com/</a:t>
            </a:r>
            <a:r>
              <a:rPr lang="en-CA" sz="3600" dirty="0"/>
              <a:t> </a:t>
            </a:r>
          </a:p>
          <a:p>
            <a:r>
              <a:rPr lang="en-CA" sz="3600" dirty="0">
                <a:hlinkClick r:id="rId4">
                  <a:extLst>
                    <a:ext uri="{A12FA001-AC4F-418D-AE19-62706E023703}">
                      <ahyp:hlinkClr xmlns:ahyp="http://schemas.microsoft.com/office/drawing/2018/hyperlinkcolor" val="tx"/>
                    </a:ext>
                  </a:extLst>
                </a:hlinkClick>
              </a:rPr>
              <a:t>https://yconic.com/</a:t>
            </a:r>
          </a:p>
          <a:p>
            <a:r>
              <a:rPr lang="en-CA" sz="3600" dirty="0">
                <a:hlinkClick r:id="rId4">
                  <a:extLst>
                    <a:ext uri="{A12FA001-AC4F-418D-AE19-62706E023703}">
                      <ahyp:hlinkClr xmlns:ahyp="http://schemas.microsoft.com/office/drawing/2018/hyperlinkcolor" val="tx"/>
                    </a:ext>
                  </a:extLst>
                </a:hlinkClick>
              </a:rPr>
              <a:t>www.scholartree.ca</a:t>
            </a:r>
            <a:r>
              <a:rPr lang="en-CA" sz="3600" dirty="0"/>
              <a:t> </a:t>
            </a:r>
          </a:p>
          <a:p>
            <a:pPr marL="0" indent="0">
              <a:buNone/>
            </a:pPr>
            <a:endParaRPr lang="en-CA" dirty="0"/>
          </a:p>
        </p:txBody>
      </p:sp>
    </p:spTree>
    <p:extLst>
      <p:ext uri="{BB962C8B-B14F-4D97-AF65-F5344CB8AC3E}">
        <p14:creationId xmlns:p14="http://schemas.microsoft.com/office/powerpoint/2010/main" val="300792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1520" y="36036"/>
            <a:ext cx="2181225" cy="2105025"/>
          </a:xfrm>
          <a:prstGeom prst="rect">
            <a:avLst/>
          </a:prstGeom>
        </p:spPr>
      </p:pic>
      <p:sp>
        <p:nvSpPr>
          <p:cNvPr id="7" name="Title 6"/>
          <p:cNvSpPr>
            <a:spLocks noGrp="1"/>
          </p:cNvSpPr>
          <p:nvPr>
            <p:ph type="title"/>
          </p:nvPr>
        </p:nvSpPr>
        <p:spPr>
          <a:xfrm>
            <a:off x="2771800" y="283876"/>
            <a:ext cx="5686400" cy="1609344"/>
          </a:xfrm>
        </p:spPr>
        <p:txBody>
          <a:bodyPr/>
          <a:lstStyle/>
          <a:p>
            <a:r>
              <a:rPr lang="en-US" dirty="0"/>
              <a:t>Where to find </a:t>
            </a:r>
            <a:br>
              <a:rPr lang="en-US" dirty="0"/>
            </a:br>
            <a:r>
              <a:rPr lang="en-US" dirty="0"/>
              <a:t>Scholarship Information</a:t>
            </a:r>
            <a:endParaRPr lang="en-CA" dirty="0"/>
          </a:p>
        </p:txBody>
      </p:sp>
      <p:sp>
        <p:nvSpPr>
          <p:cNvPr id="8" name="Content Placeholder 7"/>
          <p:cNvSpPr>
            <a:spLocks noGrp="1"/>
          </p:cNvSpPr>
          <p:nvPr>
            <p:ph idx="1"/>
          </p:nvPr>
        </p:nvSpPr>
        <p:spPr>
          <a:xfrm>
            <a:off x="251520" y="2420888"/>
            <a:ext cx="8712968" cy="4320480"/>
          </a:xfrm>
        </p:spPr>
        <p:txBody>
          <a:bodyPr>
            <a:normAutofit/>
          </a:bodyPr>
          <a:lstStyle/>
          <a:p>
            <a:r>
              <a:rPr lang="en-CA" sz="2400" dirty="0">
                <a:hlinkClick r:id="rId3"/>
              </a:rPr>
              <a:t>https://www.uregina.ca/safa/awards/entrance-awards/index.html</a:t>
            </a:r>
            <a:endParaRPr lang="en-CA" sz="2400" dirty="0"/>
          </a:p>
          <a:p>
            <a:pPr lvl="1"/>
            <a:r>
              <a:rPr lang="en-US" sz="2400" dirty="0"/>
              <a:t>Specific to the University of Regina</a:t>
            </a:r>
          </a:p>
          <a:p>
            <a:r>
              <a:rPr lang="en-CA" sz="2400" dirty="0">
                <a:hlinkClick r:id="rId4"/>
              </a:rPr>
              <a:t>https://admissions.usask.ca/money/scholarships.php#GuaranteedEntranceScholarships</a:t>
            </a:r>
            <a:endParaRPr lang="en-CA" sz="2400" dirty="0"/>
          </a:p>
          <a:p>
            <a:pPr lvl="1"/>
            <a:r>
              <a:rPr lang="en-US" sz="2400" dirty="0"/>
              <a:t>Specific to the University of Saskatchewan</a:t>
            </a:r>
          </a:p>
          <a:p>
            <a:r>
              <a:rPr lang="en-CA" sz="2400" dirty="0">
                <a:hlinkClick r:id="rId5"/>
              </a:rPr>
              <a:t>https://saskpolytech.ca/admissions/resources/scholarships-and-awards.aspx</a:t>
            </a:r>
            <a:endParaRPr lang="en-CA" sz="2400" dirty="0"/>
          </a:p>
          <a:p>
            <a:pPr lvl="1"/>
            <a:r>
              <a:rPr lang="en-US" sz="2400" dirty="0"/>
              <a:t>Specific to Saskatchewan Polytechnic</a:t>
            </a:r>
            <a:endParaRPr lang="en-CA" sz="2400" dirty="0"/>
          </a:p>
        </p:txBody>
      </p:sp>
    </p:spTree>
    <p:extLst>
      <p:ext uri="{BB962C8B-B14F-4D97-AF65-F5344CB8AC3E}">
        <p14:creationId xmlns:p14="http://schemas.microsoft.com/office/powerpoint/2010/main" val="187625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1520" y="36036"/>
            <a:ext cx="2181225" cy="2105025"/>
          </a:xfrm>
          <a:prstGeom prst="rect">
            <a:avLst/>
          </a:prstGeom>
        </p:spPr>
      </p:pic>
      <p:sp>
        <p:nvSpPr>
          <p:cNvPr id="7" name="Title 6"/>
          <p:cNvSpPr>
            <a:spLocks noGrp="1"/>
          </p:cNvSpPr>
          <p:nvPr>
            <p:ph type="title"/>
          </p:nvPr>
        </p:nvSpPr>
        <p:spPr>
          <a:xfrm>
            <a:off x="2771800" y="283876"/>
            <a:ext cx="5686400" cy="1609344"/>
          </a:xfrm>
        </p:spPr>
        <p:txBody>
          <a:bodyPr/>
          <a:lstStyle/>
          <a:p>
            <a:r>
              <a:rPr lang="en-US" dirty="0"/>
              <a:t>Where to find </a:t>
            </a:r>
            <a:br>
              <a:rPr lang="en-US" dirty="0"/>
            </a:br>
            <a:r>
              <a:rPr lang="en-US" dirty="0"/>
              <a:t>Scholarship Information</a:t>
            </a:r>
            <a:endParaRPr lang="en-CA" dirty="0"/>
          </a:p>
        </p:txBody>
      </p:sp>
      <p:sp>
        <p:nvSpPr>
          <p:cNvPr id="8" name="Content Placeholder 7"/>
          <p:cNvSpPr>
            <a:spLocks noGrp="1"/>
          </p:cNvSpPr>
          <p:nvPr>
            <p:ph idx="1"/>
          </p:nvPr>
        </p:nvSpPr>
        <p:spPr>
          <a:xfrm>
            <a:off x="251520" y="2420888"/>
            <a:ext cx="8712968" cy="4320480"/>
          </a:xfrm>
        </p:spPr>
        <p:txBody>
          <a:bodyPr>
            <a:normAutofit/>
          </a:bodyPr>
          <a:lstStyle/>
          <a:p>
            <a:r>
              <a:rPr lang="en-US" sz="2800" dirty="0"/>
              <a:t>Your prospective post-secondary institutions’ websites</a:t>
            </a:r>
          </a:p>
          <a:p>
            <a:r>
              <a:rPr lang="en-US" sz="2800" dirty="0"/>
              <a:t>Ask your parents to check their places of work– many businesses and organizations have scholarships available for employees’ children </a:t>
            </a:r>
          </a:p>
          <a:p>
            <a:r>
              <a:rPr lang="en-US" sz="2800" dirty="0"/>
              <a:t>Check with you own employer if you have a part-time job– many businesses and organizations have scholarships available for their employees</a:t>
            </a:r>
          </a:p>
          <a:p>
            <a:r>
              <a:rPr lang="en-US" sz="2800" dirty="0"/>
              <a:t>Search the internet! </a:t>
            </a:r>
          </a:p>
          <a:p>
            <a:endParaRPr lang="en-CA" dirty="0"/>
          </a:p>
        </p:txBody>
      </p:sp>
    </p:spTree>
    <p:extLst>
      <p:ext uri="{BB962C8B-B14F-4D97-AF65-F5344CB8AC3E}">
        <p14:creationId xmlns:p14="http://schemas.microsoft.com/office/powerpoint/2010/main" val="2355104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endParaRPr lang="en-CA" dirty="0"/>
          </a:p>
        </p:txBody>
      </p:sp>
      <p:sp>
        <p:nvSpPr>
          <p:cNvPr id="5" name="Text Placeholder 4"/>
          <p:cNvSpPr>
            <a:spLocks noGrp="1"/>
          </p:cNvSpPr>
          <p:nvPr>
            <p:ph type="body" idx="1"/>
          </p:nvPr>
        </p:nvSpPr>
        <p:spPr>
          <a:xfrm>
            <a:off x="1624330" y="5020056"/>
            <a:ext cx="3523734" cy="1721312"/>
          </a:xfrm>
        </p:spPr>
        <p:txBody>
          <a:bodyPr>
            <a:normAutofit/>
          </a:bodyPr>
          <a:lstStyle/>
          <a:p>
            <a:pPr marL="285750" indent="-285750">
              <a:buFont typeface="Wingdings" panose="05000000000000000000" pitchFamily="2" charset="2"/>
              <a:buChar char="q"/>
            </a:pPr>
            <a:r>
              <a:rPr lang="en-US" dirty="0"/>
              <a:t>Ask now</a:t>
            </a:r>
          </a:p>
          <a:p>
            <a:pPr marL="285750" indent="-285750">
              <a:buFont typeface="Wingdings" panose="05000000000000000000" pitchFamily="2" charset="2"/>
              <a:buChar char="q"/>
            </a:pPr>
            <a:r>
              <a:rPr lang="en-US" dirty="0"/>
              <a:t>Email- </a:t>
            </a:r>
            <a:r>
              <a:rPr lang="en-US" dirty="0">
                <a:hlinkClick r:id="rId2"/>
              </a:rPr>
              <a:t>johnson.tanya@ccsmj.ca</a:t>
            </a:r>
            <a:endParaRPr lang="en-US" dirty="0"/>
          </a:p>
          <a:p>
            <a:pPr marL="285750" indent="-285750">
              <a:buFont typeface="Wingdings" panose="05000000000000000000" pitchFamily="2" charset="2"/>
              <a:buChar char="q"/>
            </a:pPr>
            <a:r>
              <a:rPr lang="en-US" dirty="0"/>
              <a:t>Stop by my office</a:t>
            </a:r>
            <a:endParaRPr lang="en-CA" dirty="0"/>
          </a:p>
        </p:txBody>
      </p:sp>
    </p:spTree>
    <p:extLst>
      <p:ext uri="{BB962C8B-B14F-4D97-AF65-F5344CB8AC3E}">
        <p14:creationId xmlns:p14="http://schemas.microsoft.com/office/powerpoint/2010/main" val="266284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2" y="5949280"/>
            <a:ext cx="6554867" cy="803920"/>
          </a:xfrm>
        </p:spPr>
        <p:txBody>
          <a:bodyPr>
            <a:normAutofit/>
          </a:bodyPr>
          <a:lstStyle/>
          <a:p>
            <a:r>
              <a:rPr lang="en-CA" dirty="0"/>
              <a:t>Graduation Requirements </a:t>
            </a:r>
          </a:p>
        </p:txBody>
      </p:sp>
      <p:sp>
        <p:nvSpPr>
          <p:cNvPr id="3" name="Content Placeholder 2"/>
          <p:cNvSpPr>
            <a:spLocks noGrp="1"/>
          </p:cNvSpPr>
          <p:nvPr>
            <p:ph idx="1"/>
          </p:nvPr>
        </p:nvSpPr>
        <p:spPr>
          <a:xfrm>
            <a:off x="533400" y="533400"/>
            <a:ext cx="8215064" cy="5415880"/>
          </a:xfrm>
        </p:spPr>
        <p:txBody>
          <a:bodyPr>
            <a:normAutofit/>
          </a:bodyPr>
          <a:lstStyle/>
          <a:p>
            <a:r>
              <a:rPr lang="en-CA" b="1" dirty="0"/>
              <a:t>Grade 11 Core Classes:</a:t>
            </a:r>
          </a:p>
          <a:p>
            <a:pPr lvl="1"/>
            <a:r>
              <a:rPr lang="en-CA" b="0" dirty="0"/>
              <a:t>ELA 20 (21)</a:t>
            </a:r>
          </a:p>
          <a:p>
            <a:pPr lvl="1"/>
            <a:r>
              <a:rPr lang="en-CA" dirty="0"/>
              <a:t>One Math credit at the Grade 11 level: </a:t>
            </a:r>
          </a:p>
          <a:p>
            <a:pPr lvl="2"/>
            <a:r>
              <a:rPr lang="en-CA" dirty="0"/>
              <a:t>Foundations 20</a:t>
            </a:r>
          </a:p>
          <a:p>
            <a:pPr lvl="2"/>
            <a:r>
              <a:rPr lang="en-CA" dirty="0"/>
              <a:t>Workplace &amp; Apprenticeship 20</a:t>
            </a:r>
          </a:p>
          <a:p>
            <a:pPr lvl="2"/>
            <a:r>
              <a:rPr lang="en-CA" dirty="0"/>
              <a:t>Pre Calculus 20</a:t>
            </a:r>
          </a:p>
          <a:p>
            <a:pPr lvl="2"/>
            <a:r>
              <a:rPr lang="en-CA" dirty="0"/>
              <a:t> Math 21 (modified grade 11 math)</a:t>
            </a:r>
          </a:p>
          <a:p>
            <a:pPr lvl="1"/>
            <a:r>
              <a:rPr lang="en-CA" dirty="0"/>
              <a:t>One Science at the 20 (21) level:</a:t>
            </a:r>
          </a:p>
          <a:p>
            <a:pPr lvl="2"/>
            <a:r>
              <a:rPr lang="en-CA" dirty="0"/>
              <a:t>Physical Science 20 (21)</a:t>
            </a:r>
          </a:p>
          <a:p>
            <a:pPr lvl="2"/>
            <a:r>
              <a:rPr lang="en-CA" dirty="0"/>
              <a:t>Health Science 20 (21)</a:t>
            </a:r>
          </a:p>
          <a:p>
            <a:pPr lvl="2"/>
            <a:r>
              <a:rPr lang="en-CA" dirty="0"/>
              <a:t>Environmental Science 20 (online only)</a:t>
            </a:r>
          </a:p>
          <a:p>
            <a:pPr lvl="2"/>
            <a:r>
              <a:rPr lang="en-CA" dirty="0"/>
              <a:t>Computer Science 20 (online only)</a:t>
            </a:r>
          </a:p>
          <a:p>
            <a:pPr lvl="1"/>
            <a:r>
              <a:rPr lang="en-CA" dirty="0"/>
              <a:t>*Christian Ethics 20 (CCS requirement; counts towards PAA and/or elective credits)</a:t>
            </a:r>
          </a:p>
          <a:p>
            <a:pPr lvl="1"/>
            <a:r>
              <a:rPr lang="en-CA" dirty="0"/>
              <a:t>Courses with “21” are modified (considered regular in terms of graduation requirements, but limit post-secondary options)</a:t>
            </a:r>
          </a:p>
          <a:p>
            <a:pPr lvl="1"/>
            <a:r>
              <a:rPr lang="en-CA" dirty="0"/>
              <a:t>Minimum of </a:t>
            </a:r>
            <a:r>
              <a:rPr lang="en-CA" b="1" dirty="0"/>
              <a:t>16 </a:t>
            </a:r>
            <a:r>
              <a:rPr lang="en-CA" dirty="0"/>
              <a:t>credits are required to achieve a Gr 11 standing</a:t>
            </a:r>
            <a:r>
              <a:rPr lang="en-CA" b="1" dirty="0"/>
              <a:t> </a:t>
            </a:r>
          </a:p>
        </p:txBody>
      </p:sp>
    </p:spTree>
    <p:extLst>
      <p:ext uri="{BB962C8B-B14F-4D97-AF65-F5344CB8AC3E}">
        <p14:creationId xmlns:p14="http://schemas.microsoft.com/office/powerpoint/2010/main" val="122986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CA" dirty="0"/>
          </a:p>
        </p:txBody>
      </p:sp>
      <p:sp>
        <p:nvSpPr>
          <p:cNvPr id="3" name="Content Placeholder 2"/>
          <p:cNvSpPr>
            <a:spLocks noGrp="1"/>
          </p:cNvSpPr>
          <p:nvPr>
            <p:ph idx="1"/>
          </p:nvPr>
        </p:nvSpPr>
        <p:spPr/>
        <p:txBody>
          <a:bodyPr>
            <a:normAutofit/>
          </a:bodyPr>
          <a:lstStyle/>
          <a:p>
            <a:r>
              <a:rPr lang="en-US" sz="3200" dirty="0"/>
              <a:t>Be sure to read the POST-SECONDARY, CAREER, &amp; SCHOLARSHIP updates!</a:t>
            </a:r>
          </a:p>
          <a:p>
            <a:r>
              <a:rPr lang="en-US" sz="3200" dirty="0"/>
              <a:t>Feel free to book a time with me to discuss your options or credit requirements.</a:t>
            </a:r>
            <a:endParaRPr lang="en-CA" sz="3200" dirty="0"/>
          </a:p>
        </p:txBody>
      </p:sp>
    </p:spTree>
    <p:extLst>
      <p:ext uri="{BB962C8B-B14F-4D97-AF65-F5344CB8AC3E}">
        <p14:creationId xmlns:p14="http://schemas.microsoft.com/office/powerpoint/2010/main" val="218950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43" y="5301208"/>
            <a:ext cx="6554867" cy="1294656"/>
          </a:xfrm>
        </p:spPr>
        <p:txBody>
          <a:bodyPr>
            <a:normAutofit/>
          </a:bodyPr>
          <a:lstStyle/>
          <a:p>
            <a:r>
              <a:rPr lang="en-CA" dirty="0"/>
              <a:t>Graduation Requirements</a:t>
            </a:r>
          </a:p>
        </p:txBody>
      </p:sp>
      <p:sp>
        <p:nvSpPr>
          <p:cNvPr id="3" name="Content Placeholder 2"/>
          <p:cNvSpPr>
            <a:spLocks noGrp="1"/>
          </p:cNvSpPr>
          <p:nvPr>
            <p:ph idx="1"/>
          </p:nvPr>
        </p:nvSpPr>
        <p:spPr>
          <a:xfrm>
            <a:off x="251520" y="692696"/>
            <a:ext cx="8640960" cy="4824536"/>
          </a:xfrm>
        </p:spPr>
        <p:txBody>
          <a:bodyPr>
            <a:normAutofit/>
          </a:bodyPr>
          <a:lstStyle/>
          <a:p>
            <a:r>
              <a:rPr lang="en-US" b="1" dirty="0"/>
              <a:t>Grade 12 Core Classes at CCS:</a:t>
            </a:r>
            <a:endParaRPr lang="en-CA" b="1" dirty="0"/>
          </a:p>
          <a:p>
            <a:pPr lvl="1"/>
            <a:r>
              <a:rPr lang="en-CA" dirty="0"/>
              <a:t>ELA A30 (or 31) </a:t>
            </a:r>
            <a:r>
              <a:rPr lang="en-CA" b="1" dirty="0"/>
              <a:t>AND </a:t>
            </a:r>
            <a:r>
              <a:rPr lang="en-CA" dirty="0"/>
              <a:t>ELA B30 (or 31)</a:t>
            </a:r>
          </a:p>
          <a:p>
            <a:pPr lvl="1"/>
            <a:r>
              <a:rPr lang="en-CA" dirty="0"/>
              <a:t>History 30 (or 31) </a:t>
            </a:r>
          </a:p>
          <a:p>
            <a:r>
              <a:rPr lang="en-CA" dirty="0"/>
              <a:t>*Christian Ethics 30 (CCS requirement; counts towards PAA and/or elective credits)</a:t>
            </a:r>
          </a:p>
          <a:p>
            <a:r>
              <a:rPr lang="en-CA" dirty="0"/>
              <a:t>At least 2 credits in Fine Arts or PAA (10, 20 or 30 level) if not yet earned.</a:t>
            </a:r>
          </a:p>
          <a:p>
            <a:r>
              <a:rPr lang="en-CA" b="1" dirty="0"/>
              <a:t>One</a:t>
            </a:r>
            <a:r>
              <a:rPr lang="en-CA" dirty="0"/>
              <a:t> Social Science (Psychology 20, Psychology 30, or Law 30) if not yet earned. </a:t>
            </a:r>
          </a:p>
          <a:p>
            <a:r>
              <a:rPr lang="en-CA" dirty="0"/>
              <a:t>Courses with “31” are modified (considered regular in terms of graduation requirements, but limit post-secondary options)</a:t>
            </a:r>
          </a:p>
          <a:p>
            <a:pPr marL="182880" lvl="1">
              <a:spcBef>
                <a:spcPts val="1200"/>
              </a:spcBef>
              <a:spcAft>
                <a:spcPts val="0"/>
              </a:spcAft>
            </a:pPr>
            <a:r>
              <a:rPr lang="en-CA" dirty="0"/>
              <a:t>Minimum of </a:t>
            </a:r>
            <a:r>
              <a:rPr lang="en-CA" b="1" dirty="0"/>
              <a:t>24 </a:t>
            </a:r>
            <a:r>
              <a:rPr lang="en-CA" dirty="0"/>
              <a:t>credits are required to achieve a Gr 12 standing</a:t>
            </a:r>
            <a:r>
              <a:rPr lang="en-CA" b="1" dirty="0"/>
              <a:t> with at least 5 </a:t>
            </a:r>
            <a:r>
              <a:rPr lang="en-CA" dirty="0"/>
              <a:t>at the 30/31 level </a:t>
            </a:r>
          </a:p>
          <a:p>
            <a:pPr marL="0" indent="0">
              <a:buNone/>
            </a:pPr>
            <a:endParaRPr lang="en-CA" dirty="0"/>
          </a:p>
          <a:p>
            <a:pPr lvl="1"/>
            <a:endParaRPr lang="en-CA" dirty="0"/>
          </a:p>
        </p:txBody>
      </p:sp>
    </p:spTree>
    <p:extLst>
      <p:ext uri="{BB962C8B-B14F-4D97-AF65-F5344CB8AC3E}">
        <p14:creationId xmlns:p14="http://schemas.microsoft.com/office/powerpoint/2010/main" val="337847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309320"/>
            <a:ext cx="7488832" cy="360040"/>
          </a:xfrm>
        </p:spPr>
        <p:txBody>
          <a:bodyPr>
            <a:normAutofit fontScale="90000"/>
          </a:bodyPr>
          <a:lstStyle/>
          <a:p>
            <a:r>
              <a:rPr lang="en-US" sz="2000" dirty="0"/>
              <a:t>Minimum Graduation Requirement Summary (24 Credits)</a:t>
            </a:r>
            <a:endParaRPr lang="en-C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9561"/>
              </p:ext>
            </p:extLst>
          </p:nvPr>
        </p:nvGraphicFramePr>
        <p:xfrm>
          <a:off x="395536" y="116632"/>
          <a:ext cx="8064896" cy="5985240"/>
        </p:xfrm>
        <a:graphic>
          <a:graphicData uri="http://schemas.openxmlformats.org/drawingml/2006/table">
            <a:tbl>
              <a:tblPr firstRow="1" bandRow="1">
                <a:tableStyleId>{5C22544A-7EE6-4342-B048-85BDC9FD1C3A}</a:tableStyleId>
              </a:tblPr>
              <a:tblGrid>
                <a:gridCol w="2922909">
                  <a:extLst>
                    <a:ext uri="{9D8B030D-6E8A-4147-A177-3AD203B41FA5}">
                      <a16:colId xmlns:a16="http://schemas.microsoft.com/office/drawing/2014/main" val="20000"/>
                    </a:ext>
                  </a:extLst>
                </a:gridCol>
                <a:gridCol w="5141987">
                  <a:extLst>
                    <a:ext uri="{9D8B030D-6E8A-4147-A177-3AD203B41FA5}">
                      <a16:colId xmlns:a16="http://schemas.microsoft.com/office/drawing/2014/main" val="20001"/>
                    </a:ext>
                  </a:extLst>
                </a:gridCol>
              </a:tblGrid>
              <a:tr h="371562">
                <a:tc>
                  <a:txBody>
                    <a:bodyPr/>
                    <a:lstStyle/>
                    <a:p>
                      <a:r>
                        <a:rPr lang="en-US" sz="1400" dirty="0"/>
                        <a:t>Subject Area</a:t>
                      </a:r>
                      <a:endParaRPr lang="en-CA" sz="1400" dirty="0"/>
                    </a:p>
                  </a:txBody>
                  <a:tcPr/>
                </a:tc>
                <a:tc>
                  <a:txBody>
                    <a:bodyPr/>
                    <a:lstStyle/>
                    <a:p>
                      <a:r>
                        <a:rPr lang="en-US" sz="1400" dirty="0"/>
                        <a:t>Credit Requirements</a:t>
                      </a:r>
                      <a:endParaRPr lang="en-CA" sz="1400" dirty="0"/>
                    </a:p>
                  </a:txBody>
                  <a:tcPr/>
                </a:tc>
                <a:extLst>
                  <a:ext uri="{0D108BD9-81ED-4DB2-BD59-A6C34878D82A}">
                    <a16:rowId xmlns:a16="http://schemas.microsoft.com/office/drawing/2014/main" val="10000"/>
                  </a:ext>
                </a:extLst>
              </a:tr>
              <a:tr h="1068598">
                <a:tc>
                  <a:txBody>
                    <a:bodyPr/>
                    <a:lstStyle/>
                    <a:p>
                      <a:r>
                        <a:rPr lang="en-US" sz="1400" b="1" dirty="0"/>
                        <a:t>English Language</a:t>
                      </a:r>
                      <a:r>
                        <a:rPr lang="en-US" sz="1400" b="1" baseline="0" dirty="0"/>
                        <a:t> Arts</a:t>
                      </a:r>
                      <a:endParaRPr lang="en-CA" sz="1400" b="1" dirty="0"/>
                    </a:p>
                  </a:txBody>
                  <a:tcPr/>
                </a:tc>
                <a:tc>
                  <a:txBody>
                    <a:bodyPr/>
                    <a:lstStyle/>
                    <a:p>
                      <a:r>
                        <a:rPr lang="en-US" sz="1400" b="1" dirty="0"/>
                        <a:t>Total: 5</a:t>
                      </a:r>
                    </a:p>
                    <a:p>
                      <a:pPr marL="285750" indent="-285750">
                        <a:buFont typeface="Arial" panose="020B0604020202020204" pitchFamily="34" charset="0"/>
                        <a:buChar char="•"/>
                      </a:pPr>
                      <a:r>
                        <a:rPr lang="en-US" sz="1400" dirty="0"/>
                        <a:t>2 at grade 10 level</a:t>
                      </a:r>
                    </a:p>
                    <a:p>
                      <a:pPr marL="285750" indent="-285750">
                        <a:buFont typeface="Arial" panose="020B0604020202020204" pitchFamily="34" charset="0"/>
                        <a:buChar char="•"/>
                      </a:pPr>
                      <a:r>
                        <a:rPr lang="en-US" sz="1400" dirty="0"/>
                        <a:t>1 at grade 11 level</a:t>
                      </a:r>
                    </a:p>
                    <a:p>
                      <a:pPr marL="285750" indent="-285750">
                        <a:buFont typeface="Arial" panose="020B0604020202020204" pitchFamily="34" charset="0"/>
                        <a:buChar char="•"/>
                      </a:pPr>
                      <a:r>
                        <a:rPr lang="en-US" sz="1400" dirty="0"/>
                        <a:t>2 at grade 12 level</a:t>
                      </a:r>
                    </a:p>
                  </a:txBody>
                  <a:tcPr/>
                </a:tc>
                <a:extLst>
                  <a:ext uri="{0D108BD9-81ED-4DB2-BD59-A6C34878D82A}">
                    <a16:rowId xmlns:a16="http://schemas.microsoft.com/office/drawing/2014/main" val="10001"/>
                  </a:ext>
                </a:extLst>
              </a:tr>
              <a:tr h="916180">
                <a:tc>
                  <a:txBody>
                    <a:bodyPr/>
                    <a:lstStyle/>
                    <a:p>
                      <a:r>
                        <a:rPr lang="en-US" sz="1400" b="1" dirty="0"/>
                        <a:t>Mathematics</a:t>
                      </a:r>
                      <a:endParaRPr lang="en-CA" sz="1400" b="1" dirty="0"/>
                    </a:p>
                  </a:txBody>
                  <a:tcPr/>
                </a:tc>
                <a:tc>
                  <a:txBody>
                    <a:bodyPr/>
                    <a:lstStyle/>
                    <a:p>
                      <a:r>
                        <a:rPr lang="en-US" sz="1400" b="1" dirty="0"/>
                        <a:t>Total:</a:t>
                      </a:r>
                      <a:r>
                        <a:rPr lang="en-US" sz="1400" b="1" baseline="0" dirty="0"/>
                        <a:t> </a:t>
                      </a:r>
                      <a:r>
                        <a:rPr lang="en-US" sz="1400" b="1" dirty="0"/>
                        <a:t>2</a:t>
                      </a:r>
                    </a:p>
                    <a:p>
                      <a:pPr marL="285750" indent="-285750">
                        <a:buFont typeface="Arial" panose="020B0604020202020204" pitchFamily="34" charset="0"/>
                        <a:buChar char="•"/>
                      </a:pPr>
                      <a:r>
                        <a:rPr lang="en-US" sz="1400" dirty="0"/>
                        <a:t>1</a:t>
                      </a:r>
                      <a:r>
                        <a:rPr lang="en-US" sz="1400" baseline="0" dirty="0"/>
                        <a:t> at grade 10 level </a:t>
                      </a:r>
                    </a:p>
                    <a:p>
                      <a:pPr marL="285750" indent="-285750">
                        <a:buFont typeface="Arial" panose="020B0604020202020204" pitchFamily="34" charset="0"/>
                        <a:buChar char="•"/>
                      </a:pPr>
                      <a:r>
                        <a:rPr lang="en-US" sz="1400" baseline="0" dirty="0"/>
                        <a:t>1 at grade 11 level</a:t>
                      </a:r>
                      <a:endParaRPr lang="en-CA" sz="1400" dirty="0"/>
                    </a:p>
                  </a:txBody>
                  <a:tcPr/>
                </a:tc>
                <a:extLst>
                  <a:ext uri="{0D108BD9-81ED-4DB2-BD59-A6C34878D82A}">
                    <a16:rowId xmlns:a16="http://schemas.microsoft.com/office/drawing/2014/main" val="10002"/>
                  </a:ext>
                </a:extLst>
              </a:tr>
              <a:tr h="916180">
                <a:tc>
                  <a:txBody>
                    <a:bodyPr/>
                    <a:lstStyle/>
                    <a:p>
                      <a:r>
                        <a:rPr lang="en-US" sz="1400" b="1" dirty="0"/>
                        <a:t>Science</a:t>
                      </a:r>
                      <a:endParaRPr lang="en-CA" sz="1400" b="1" dirty="0"/>
                    </a:p>
                  </a:txBody>
                  <a:tcPr/>
                </a:tc>
                <a:tc>
                  <a:txBody>
                    <a:bodyPr/>
                    <a:lstStyle/>
                    <a:p>
                      <a:r>
                        <a:rPr lang="en-US" sz="1400" b="1" dirty="0"/>
                        <a:t>Total: 2</a:t>
                      </a:r>
                    </a:p>
                    <a:p>
                      <a:pPr marL="285750" indent="-285750">
                        <a:buFont typeface="Arial" panose="020B0604020202020204" pitchFamily="34" charset="0"/>
                        <a:buChar char="•"/>
                      </a:pPr>
                      <a:r>
                        <a:rPr lang="en-US" sz="1400" dirty="0"/>
                        <a:t>1 at grade 10 level</a:t>
                      </a:r>
                    </a:p>
                    <a:p>
                      <a:pPr marL="285750" indent="-285750">
                        <a:buFont typeface="Arial" panose="020B0604020202020204" pitchFamily="34" charset="0"/>
                        <a:buChar char="•"/>
                      </a:pPr>
                      <a:r>
                        <a:rPr lang="en-US" sz="1400" dirty="0"/>
                        <a:t>1 at grade 11 level</a:t>
                      </a:r>
                      <a:endParaRPr lang="en-CA" sz="1400" dirty="0"/>
                    </a:p>
                  </a:txBody>
                  <a:tcPr/>
                </a:tc>
                <a:extLst>
                  <a:ext uri="{0D108BD9-81ED-4DB2-BD59-A6C34878D82A}">
                    <a16:rowId xmlns:a16="http://schemas.microsoft.com/office/drawing/2014/main" val="10003"/>
                  </a:ext>
                </a:extLst>
              </a:tr>
              <a:tr h="916180">
                <a:tc>
                  <a:txBody>
                    <a:bodyPr/>
                    <a:lstStyle/>
                    <a:p>
                      <a:r>
                        <a:rPr lang="en-US" sz="1400" b="1" dirty="0"/>
                        <a:t>Social Science</a:t>
                      </a:r>
                      <a:endParaRPr lang="en-CA" sz="1400" b="1" dirty="0"/>
                    </a:p>
                  </a:txBody>
                  <a:tcPr/>
                </a:tc>
                <a:tc>
                  <a:txBody>
                    <a:bodyPr/>
                    <a:lstStyle/>
                    <a:p>
                      <a:r>
                        <a:rPr lang="en-US" sz="1400" b="1" dirty="0"/>
                        <a:t>Total</a:t>
                      </a:r>
                      <a:r>
                        <a:rPr lang="en-US" sz="1400" b="1" baseline="0" dirty="0"/>
                        <a:t>: 3</a:t>
                      </a:r>
                    </a:p>
                    <a:p>
                      <a:pPr marL="285750" indent="-285750">
                        <a:buFont typeface="Arial" panose="020B0604020202020204" pitchFamily="34" charset="0"/>
                        <a:buChar char="•"/>
                      </a:pPr>
                      <a:r>
                        <a:rPr lang="en-US" sz="1400" baseline="0" dirty="0"/>
                        <a:t>1 at grade 10 level</a:t>
                      </a:r>
                    </a:p>
                    <a:p>
                      <a:pPr marL="285750" indent="-285750">
                        <a:buFont typeface="Arial" panose="020B0604020202020204" pitchFamily="34" charset="0"/>
                        <a:buChar char="•"/>
                      </a:pPr>
                      <a:r>
                        <a:rPr lang="en-US" sz="1400" baseline="0" dirty="0"/>
                        <a:t>1 History at grade 12 level</a:t>
                      </a:r>
                    </a:p>
                    <a:p>
                      <a:pPr marL="285750" indent="-285750">
                        <a:buFont typeface="Arial" panose="020B0604020202020204" pitchFamily="34" charset="0"/>
                        <a:buChar char="•"/>
                      </a:pPr>
                      <a:r>
                        <a:rPr lang="en-US" sz="1400" baseline="0" dirty="0"/>
                        <a:t>1 additional at </a:t>
                      </a:r>
                      <a:r>
                        <a:rPr lang="en-US" sz="1400" i="1" baseline="0" dirty="0"/>
                        <a:t>eithe</a:t>
                      </a:r>
                      <a:r>
                        <a:rPr lang="en-US" sz="1400" baseline="0" dirty="0"/>
                        <a:t>r grade 11 or 12 level</a:t>
                      </a:r>
                      <a:endParaRPr lang="en-CA" sz="1400" baseline="0" dirty="0"/>
                    </a:p>
                  </a:txBody>
                  <a:tcPr/>
                </a:tc>
                <a:extLst>
                  <a:ext uri="{0D108BD9-81ED-4DB2-BD59-A6C34878D82A}">
                    <a16:rowId xmlns:a16="http://schemas.microsoft.com/office/drawing/2014/main" val="10004"/>
                  </a:ext>
                </a:extLst>
              </a:tr>
              <a:tr h="371562">
                <a:tc>
                  <a:txBody>
                    <a:bodyPr/>
                    <a:lstStyle/>
                    <a:p>
                      <a:r>
                        <a:rPr lang="en-US" sz="1400" b="1" dirty="0"/>
                        <a:t>Health/Physical Education</a:t>
                      </a:r>
                      <a:endParaRPr lang="en-CA" sz="1400" b="1" dirty="0"/>
                    </a:p>
                  </a:txBody>
                  <a:tcPr/>
                </a:tc>
                <a:tc>
                  <a:txBody>
                    <a:bodyPr/>
                    <a:lstStyle/>
                    <a:p>
                      <a:r>
                        <a:rPr lang="en-US" sz="1400" b="1" dirty="0"/>
                        <a:t>Total: 1</a:t>
                      </a:r>
                    </a:p>
                    <a:p>
                      <a:pPr marL="285750" indent="-285750">
                        <a:buFont typeface="Arial" panose="020B0604020202020204" pitchFamily="34" charset="0"/>
                        <a:buChar char="•"/>
                      </a:pPr>
                      <a:r>
                        <a:rPr lang="en-US" sz="1400" dirty="0"/>
                        <a:t>1 at the grade 10, 11, or 12 level</a:t>
                      </a:r>
                      <a:endParaRPr lang="en-CA" sz="1400" dirty="0"/>
                    </a:p>
                  </a:txBody>
                  <a:tcPr/>
                </a:tc>
                <a:extLst>
                  <a:ext uri="{0D108BD9-81ED-4DB2-BD59-A6C34878D82A}">
                    <a16:rowId xmlns:a16="http://schemas.microsoft.com/office/drawing/2014/main" val="10005"/>
                  </a:ext>
                </a:extLst>
              </a:tr>
              <a:tr h="371562">
                <a:tc>
                  <a:txBody>
                    <a:bodyPr/>
                    <a:lstStyle/>
                    <a:p>
                      <a:r>
                        <a:rPr lang="en-US" sz="1400" b="1" dirty="0"/>
                        <a:t>Arts Ed/Practical &amp; Applied Arts</a:t>
                      </a:r>
                      <a:endParaRPr lang="en-CA" sz="1400" b="1" dirty="0"/>
                    </a:p>
                  </a:txBody>
                  <a:tcPr/>
                </a:tc>
                <a:tc>
                  <a:txBody>
                    <a:bodyPr/>
                    <a:lstStyle/>
                    <a:p>
                      <a:r>
                        <a:rPr lang="en-US" sz="1400" b="1" dirty="0"/>
                        <a:t>Total: 2</a:t>
                      </a:r>
                    </a:p>
                    <a:p>
                      <a:pPr marL="285750" indent="-285750">
                        <a:buFont typeface="Arial" panose="020B0604020202020204" pitchFamily="34" charset="0"/>
                        <a:buChar char="•"/>
                      </a:pPr>
                      <a:r>
                        <a:rPr lang="en-US" sz="1400" dirty="0"/>
                        <a:t>2 at</a:t>
                      </a:r>
                      <a:r>
                        <a:rPr lang="en-US" sz="1400" baseline="0" dirty="0"/>
                        <a:t> grade 10, 11, or 12 level</a:t>
                      </a:r>
                      <a:endParaRPr lang="en-CA" sz="1400" dirty="0"/>
                    </a:p>
                  </a:txBody>
                  <a:tcPr/>
                </a:tc>
                <a:extLst>
                  <a:ext uri="{0D108BD9-81ED-4DB2-BD59-A6C34878D82A}">
                    <a16:rowId xmlns:a16="http://schemas.microsoft.com/office/drawing/2014/main" val="10006"/>
                  </a:ext>
                </a:extLst>
              </a:tr>
              <a:tr h="371562">
                <a:tc>
                  <a:txBody>
                    <a:bodyPr/>
                    <a:lstStyle/>
                    <a:p>
                      <a:r>
                        <a:rPr lang="en-US" sz="1400" b="1" dirty="0"/>
                        <a:t>Electives</a:t>
                      </a:r>
                    </a:p>
                    <a:p>
                      <a:endParaRPr lang="en-CA" sz="1400" b="1" dirty="0"/>
                    </a:p>
                  </a:txBody>
                  <a:tcPr/>
                </a:tc>
                <a:tc>
                  <a:txBody>
                    <a:bodyPr/>
                    <a:lstStyle/>
                    <a:p>
                      <a:r>
                        <a:rPr lang="en-US" sz="1400" b="1" dirty="0"/>
                        <a:t>Total: 9</a:t>
                      </a:r>
                    </a:p>
                    <a:p>
                      <a:pPr marL="285750" indent="-285750">
                        <a:buFont typeface="Arial" panose="020B0604020202020204" pitchFamily="34" charset="0"/>
                        <a:buChar char="•"/>
                      </a:pPr>
                      <a:r>
                        <a:rPr lang="en-US" sz="1400" baseline="0" dirty="0"/>
                        <a:t>5 must be at the grade 12 level (30 or 31)</a:t>
                      </a:r>
                    </a:p>
                    <a:p>
                      <a:pPr marL="285750" indent="-285750">
                        <a:buFont typeface="Arial" panose="020B0604020202020204" pitchFamily="34" charset="0"/>
                        <a:buChar char="•"/>
                      </a:pPr>
                      <a:r>
                        <a:rPr lang="en-US" sz="1400" baseline="0" dirty="0"/>
                        <a:t>4 more at any level</a:t>
                      </a:r>
                      <a:endParaRPr lang="en-CA"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3548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IMPORTANT!</a:t>
            </a:r>
          </a:p>
        </p:txBody>
      </p:sp>
      <p:sp>
        <p:nvSpPr>
          <p:cNvPr id="3" name="Content Placeholder 2"/>
          <p:cNvSpPr>
            <a:spLocks noGrp="1"/>
          </p:cNvSpPr>
          <p:nvPr>
            <p:ph idx="1"/>
          </p:nvPr>
        </p:nvSpPr>
        <p:spPr>
          <a:xfrm>
            <a:off x="536476" y="1700808"/>
            <a:ext cx="8071048" cy="4407768"/>
          </a:xfrm>
        </p:spPr>
        <p:txBody>
          <a:bodyPr>
            <a:normAutofit lnSpcReduction="10000"/>
          </a:bodyPr>
          <a:lstStyle/>
          <a:p>
            <a:r>
              <a:rPr lang="en-CA" sz="3200" b="1" dirty="0"/>
              <a:t>Meeting the requirements for graduation does not necessarily mean that you have met entrance requirements for post-secondary programs!</a:t>
            </a:r>
          </a:p>
          <a:p>
            <a:r>
              <a:rPr lang="en-US" sz="3200" b="1" dirty="0"/>
              <a:t>It is YOUR responsibility to find out what the entrance requirements are for the post-secondary programs in which you are interested! </a:t>
            </a:r>
            <a:r>
              <a:rPr lang="en-US" sz="3200" dirty="0"/>
              <a:t>(Need help with this? Just ask!)</a:t>
            </a:r>
            <a:endParaRPr lang="en-CA" sz="3200" b="1" dirty="0"/>
          </a:p>
          <a:p>
            <a:endParaRPr lang="en-CA" dirty="0"/>
          </a:p>
        </p:txBody>
      </p:sp>
    </p:spTree>
    <p:extLst>
      <p:ext uri="{BB962C8B-B14F-4D97-AF65-F5344CB8AC3E}">
        <p14:creationId xmlns:p14="http://schemas.microsoft.com/office/powerpoint/2010/main" val="363422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115616" y="1052736"/>
            <a:ext cx="2016224"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rPr>
              <a:t>Workplace &amp; Apprenticeship</a:t>
            </a:r>
          </a:p>
          <a:p>
            <a:pPr algn="ctr"/>
            <a:r>
              <a:rPr lang="en-CA" sz="1400" b="1" dirty="0">
                <a:solidFill>
                  <a:schemeClr val="tx1"/>
                </a:solidFill>
              </a:rPr>
              <a:t>10</a:t>
            </a:r>
          </a:p>
        </p:txBody>
      </p:sp>
      <p:cxnSp>
        <p:nvCxnSpPr>
          <p:cNvPr id="4" name="Straight Arrow Connector 3"/>
          <p:cNvCxnSpPr>
            <a:endCxn id="8" idx="0"/>
          </p:cNvCxnSpPr>
          <p:nvPr/>
        </p:nvCxnSpPr>
        <p:spPr>
          <a:xfrm>
            <a:off x="2119376" y="2037904"/>
            <a:ext cx="4352" cy="55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923929" y="1052736"/>
            <a:ext cx="2739669"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rPr>
              <a:t>Foundations &amp; </a:t>
            </a:r>
          </a:p>
          <a:p>
            <a:pPr algn="ctr"/>
            <a:r>
              <a:rPr lang="en-CA" sz="1400" b="1" dirty="0">
                <a:solidFill>
                  <a:schemeClr val="tx1"/>
                </a:solidFill>
              </a:rPr>
              <a:t>Pre-Calculus 10</a:t>
            </a:r>
          </a:p>
        </p:txBody>
      </p:sp>
      <p:sp>
        <p:nvSpPr>
          <p:cNvPr id="8" name="Flowchart: Process 7"/>
          <p:cNvSpPr/>
          <p:nvPr/>
        </p:nvSpPr>
        <p:spPr>
          <a:xfrm>
            <a:off x="1115616" y="2590066"/>
            <a:ext cx="2016224"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Workplace &amp; Apprenticeship</a:t>
            </a:r>
          </a:p>
          <a:p>
            <a:pPr algn="ctr"/>
            <a:r>
              <a:rPr lang="en-CA" sz="1400" dirty="0">
                <a:solidFill>
                  <a:schemeClr val="tx1"/>
                </a:solidFill>
              </a:rPr>
              <a:t>20</a:t>
            </a:r>
          </a:p>
        </p:txBody>
      </p:sp>
      <p:sp>
        <p:nvSpPr>
          <p:cNvPr id="9" name="Flowchart: Process 8"/>
          <p:cNvSpPr/>
          <p:nvPr/>
        </p:nvSpPr>
        <p:spPr>
          <a:xfrm>
            <a:off x="1115616" y="4149080"/>
            <a:ext cx="2016224"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Workplace &amp; Apprenticeship </a:t>
            </a:r>
          </a:p>
          <a:p>
            <a:pPr algn="ctr"/>
            <a:r>
              <a:rPr lang="en-CA" sz="1400" dirty="0">
                <a:solidFill>
                  <a:schemeClr val="tx1"/>
                </a:solidFill>
              </a:rPr>
              <a:t>30</a:t>
            </a:r>
          </a:p>
        </p:txBody>
      </p:sp>
      <p:sp>
        <p:nvSpPr>
          <p:cNvPr id="10" name="Flowchart: Process 9"/>
          <p:cNvSpPr/>
          <p:nvPr/>
        </p:nvSpPr>
        <p:spPr>
          <a:xfrm>
            <a:off x="3920565" y="2636912"/>
            <a:ext cx="1227501"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Foundations of </a:t>
            </a:r>
          </a:p>
          <a:p>
            <a:pPr algn="ctr"/>
            <a:r>
              <a:rPr lang="en-CA" sz="1000" dirty="0">
                <a:solidFill>
                  <a:schemeClr val="tx1"/>
                </a:solidFill>
              </a:rPr>
              <a:t>Mathematics </a:t>
            </a:r>
          </a:p>
          <a:p>
            <a:pPr algn="ctr"/>
            <a:r>
              <a:rPr lang="en-CA" sz="1000" dirty="0">
                <a:solidFill>
                  <a:schemeClr val="tx1"/>
                </a:solidFill>
              </a:rPr>
              <a:t>20</a:t>
            </a:r>
          </a:p>
        </p:txBody>
      </p:sp>
      <p:sp>
        <p:nvSpPr>
          <p:cNvPr id="11" name="Flowchart: Process 10"/>
          <p:cNvSpPr/>
          <p:nvPr/>
        </p:nvSpPr>
        <p:spPr>
          <a:xfrm>
            <a:off x="5436098" y="2636912"/>
            <a:ext cx="1224135"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Pre-Calculus 20</a:t>
            </a:r>
          </a:p>
        </p:txBody>
      </p:sp>
      <p:sp>
        <p:nvSpPr>
          <p:cNvPr id="12" name="Flowchart: Process 11"/>
          <p:cNvSpPr/>
          <p:nvPr/>
        </p:nvSpPr>
        <p:spPr>
          <a:xfrm>
            <a:off x="3920564" y="4149080"/>
            <a:ext cx="1227501"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Foundations of Mathematics </a:t>
            </a:r>
          </a:p>
          <a:p>
            <a:pPr algn="ctr"/>
            <a:r>
              <a:rPr lang="en-CA" sz="1000" dirty="0">
                <a:solidFill>
                  <a:schemeClr val="tx1"/>
                </a:solidFill>
              </a:rPr>
              <a:t>30</a:t>
            </a:r>
          </a:p>
        </p:txBody>
      </p:sp>
      <p:sp>
        <p:nvSpPr>
          <p:cNvPr id="13" name="Flowchart: Process 12"/>
          <p:cNvSpPr/>
          <p:nvPr/>
        </p:nvSpPr>
        <p:spPr>
          <a:xfrm>
            <a:off x="5436098" y="4130445"/>
            <a:ext cx="1224135"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Pre-Calculus 30</a:t>
            </a:r>
          </a:p>
        </p:txBody>
      </p:sp>
      <p:sp>
        <p:nvSpPr>
          <p:cNvPr id="14" name="Flowchart: Process 13"/>
          <p:cNvSpPr/>
          <p:nvPr/>
        </p:nvSpPr>
        <p:spPr>
          <a:xfrm>
            <a:off x="5436096" y="5445224"/>
            <a:ext cx="1227500" cy="10081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Calculus 30</a:t>
            </a:r>
          </a:p>
        </p:txBody>
      </p:sp>
      <p:cxnSp>
        <p:nvCxnSpPr>
          <p:cNvPr id="17" name="Straight Arrow Connector 16"/>
          <p:cNvCxnSpPr>
            <a:endCxn id="9" idx="0"/>
          </p:cNvCxnSpPr>
          <p:nvPr/>
        </p:nvCxnSpPr>
        <p:spPr>
          <a:xfrm>
            <a:off x="2119376" y="3499766"/>
            <a:ext cx="4352" cy="649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0" idx="0"/>
          </p:cNvCxnSpPr>
          <p:nvPr/>
        </p:nvCxnSpPr>
        <p:spPr>
          <a:xfrm>
            <a:off x="4534314" y="2056922"/>
            <a:ext cx="0" cy="57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0"/>
          </p:cNvCxnSpPr>
          <p:nvPr/>
        </p:nvCxnSpPr>
        <p:spPr>
          <a:xfrm>
            <a:off x="6044798" y="2118322"/>
            <a:ext cx="3366" cy="518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12" idx="0"/>
          </p:cNvCxnSpPr>
          <p:nvPr/>
        </p:nvCxnSpPr>
        <p:spPr>
          <a:xfrm flipH="1">
            <a:off x="4534315" y="3645024"/>
            <a:ext cx="1"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3" name="Straight Arrow Connector 3072"/>
          <p:cNvCxnSpPr>
            <a:stCxn id="11" idx="2"/>
            <a:endCxn id="13" idx="0"/>
          </p:cNvCxnSpPr>
          <p:nvPr/>
        </p:nvCxnSpPr>
        <p:spPr>
          <a:xfrm>
            <a:off x="6048164" y="3645026"/>
            <a:ext cx="0" cy="485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7" name="Straight Arrow Connector 3076"/>
          <p:cNvCxnSpPr>
            <a:stCxn id="13" idx="2"/>
            <a:endCxn id="14" idx="0"/>
          </p:cNvCxnSpPr>
          <p:nvPr/>
        </p:nvCxnSpPr>
        <p:spPr>
          <a:xfrm>
            <a:off x="6048164" y="5138559"/>
            <a:ext cx="1682" cy="306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85" name="Flowchart: Process 3084"/>
          <p:cNvSpPr/>
          <p:nvPr/>
        </p:nvSpPr>
        <p:spPr>
          <a:xfrm>
            <a:off x="2948454" y="476672"/>
            <a:ext cx="1944216" cy="36004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Math Pathways</a:t>
            </a:r>
          </a:p>
        </p:txBody>
      </p:sp>
      <p:sp>
        <p:nvSpPr>
          <p:cNvPr id="3" name="TextBox 2"/>
          <p:cNvSpPr txBox="1"/>
          <p:nvPr/>
        </p:nvSpPr>
        <p:spPr>
          <a:xfrm>
            <a:off x="6948264" y="1052736"/>
            <a:ext cx="1728192" cy="923330"/>
          </a:xfrm>
          <a:prstGeom prst="rect">
            <a:avLst/>
          </a:prstGeom>
          <a:noFill/>
          <a:ln>
            <a:solidFill>
              <a:schemeClr val="accent1"/>
            </a:solidFill>
          </a:ln>
        </p:spPr>
        <p:txBody>
          <a:bodyPr wrap="square" rtlCol="0">
            <a:spAutoFit/>
          </a:bodyPr>
          <a:lstStyle/>
          <a:p>
            <a:pPr algn="ctr"/>
            <a:endParaRPr lang="en-US" sz="1000" dirty="0"/>
          </a:p>
          <a:p>
            <a:pPr algn="ctr"/>
            <a:endParaRPr lang="en-US" sz="1000" dirty="0"/>
          </a:p>
          <a:p>
            <a:pPr algn="ctr"/>
            <a:r>
              <a:rPr lang="en-US" sz="1200" b="1" dirty="0"/>
              <a:t>Math 11</a:t>
            </a:r>
          </a:p>
          <a:p>
            <a:pPr algn="ctr"/>
            <a:r>
              <a:rPr lang="en-US" sz="1200" dirty="0"/>
              <a:t>(modified grade 10)</a:t>
            </a:r>
          </a:p>
          <a:p>
            <a:pPr algn="ctr"/>
            <a:endParaRPr lang="en-US" sz="1000" dirty="0"/>
          </a:p>
        </p:txBody>
      </p:sp>
      <p:sp>
        <p:nvSpPr>
          <p:cNvPr id="7" name="TextBox 6"/>
          <p:cNvSpPr txBox="1"/>
          <p:nvPr/>
        </p:nvSpPr>
        <p:spPr>
          <a:xfrm>
            <a:off x="6948264" y="2636912"/>
            <a:ext cx="1728192" cy="923330"/>
          </a:xfrm>
          <a:prstGeom prst="rect">
            <a:avLst/>
          </a:prstGeom>
          <a:noFill/>
          <a:ln>
            <a:solidFill>
              <a:schemeClr val="accent1"/>
            </a:solidFill>
          </a:ln>
        </p:spPr>
        <p:txBody>
          <a:bodyPr wrap="square" rtlCol="0">
            <a:spAutoFit/>
          </a:bodyPr>
          <a:lstStyle/>
          <a:p>
            <a:pPr algn="ctr"/>
            <a:endParaRPr lang="en-US" sz="1000" dirty="0"/>
          </a:p>
          <a:p>
            <a:pPr algn="ctr"/>
            <a:endParaRPr lang="en-US" sz="1000" dirty="0"/>
          </a:p>
          <a:p>
            <a:pPr algn="ctr"/>
            <a:r>
              <a:rPr lang="en-US" sz="1200" dirty="0"/>
              <a:t>Math 21</a:t>
            </a:r>
          </a:p>
          <a:p>
            <a:pPr algn="ctr"/>
            <a:r>
              <a:rPr lang="en-US" sz="1200" dirty="0"/>
              <a:t>(modified grade 11)</a:t>
            </a:r>
          </a:p>
          <a:p>
            <a:pPr algn="ctr"/>
            <a:endParaRPr lang="en-US" sz="1000" dirty="0"/>
          </a:p>
        </p:txBody>
      </p:sp>
      <p:cxnSp>
        <p:nvCxnSpPr>
          <p:cNvPr id="19" name="Straight Arrow Connector 18"/>
          <p:cNvCxnSpPr>
            <a:stCxn id="3" idx="2"/>
            <a:endCxn id="7" idx="0"/>
          </p:cNvCxnSpPr>
          <p:nvPr/>
        </p:nvCxnSpPr>
        <p:spPr>
          <a:xfrm>
            <a:off x="7812360" y="1976066"/>
            <a:ext cx="0" cy="660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536" y="5877272"/>
            <a:ext cx="3960440" cy="923330"/>
          </a:xfrm>
          <a:prstGeom prst="rect">
            <a:avLst/>
          </a:prstGeom>
          <a:noFill/>
        </p:spPr>
        <p:txBody>
          <a:bodyPr wrap="square" rtlCol="0">
            <a:spAutoFit/>
          </a:bodyPr>
          <a:lstStyle/>
          <a:p>
            <a:r>
              <a:rPr lang="en-US" i="1" dirty="0"/>
              <a:t>Minimum requirement for graduation: 1 grade 10 level and 1 grade 11 level</a:t>
            </a:r>
            <a:endParaRPr lang="en-CA" i="1" dirty="0"/>
          </a:p>
        </p:txBody>
      </p:sp>
    </p:spTree>
    <p:extLst>
      <p:ext uri="{BB962C8B-B14F-4D97-AF65-F5344CB8AC3E}">
        <p14:creationId xmlns:p14="http://schemas.microsoft.com/office/powerpoint/2010/main" val="229373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44824"/>
            <a:ext cx="864096" cy="3240360"/>
          </a:xfrm>
          <a:prstGeom prst="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200" dirty="0">
                <a:solidFill>
                  <a:srgbClr val="002060"/>
                </a:solidFill>
              </a:rPr>
              <a:t>Science 10</a:t>
            </a:r>
          </a:p>
        </p:txBody>
      </p:sp>
      <p:sp>
        <p:nvSpPr>
          <p:cNvPr id="5" name="Flowchart: Process 4"/>
          <p:cNvSpPr/>
          <p:nvPr/>
        </p:nvSpPr>
        <p:spPr>
          <a:xfrm>
            <a:off x="2567574" y="692696"/>
            <a:ext cx="1788403" cy="432048"/>
          </a:xfrm>
          <a:prstGeom prst="flowChartProcess">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200" dirty="0">
                <a:solidFill>
                  <a:srgbClr val="002060"/>
                </a:solidFill>
              </a:rPr>
              <a:t>Health Science 20</a:t>
            </a:r>
          </a:p>
        </p:txBody>
      </p:sp>
      <p:sp>
        <p:nvSpPr>
          <p:cNvPr id="14" name="Flowchart: Process 13"/>
          <p:cNvSpPr/>
          <p:nvPr/>
        </p:nvSpPr>
        <p:spPr>
          <a:xfrm>
            <a:off x="2588055" y="2564904"/>
            <a:ext cx="1788403" cy="432048"/>
          </a:xfrm>
          <a:prstGeom prst="flowChartProcess">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200" dirty="0">
                <a:solidFill>
                  <a:srgbClr val="002060"/>
                </a:solidFill>
              </a:rPr>
              <a:t>Physical Science 20</a:t>
            </a:r>
          </a:p>
        </p:txBody>
      </p:sp>
      <p:sp>
        <p:nvSpPr>
          <p:cNvPr id="24" name="Rectangle 23"/>
          <p:cNvSpPr/>
          <p:nvPr/>
        </p:nvSpPr>
        <p:spPr>
          <a:xfrm>
            <a:off x="5826224" y="1907453"/>
            <a:ext cx="1562472" cy="432048"/>
          </a:xfrm>
          <a:prstGeom prst="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200" dirty="0">
                <a:solidFill>
                  <a:srgbClr val="002060"/>
                </a:solidFill>
              </a:rPr>
              <a:t>Chemistry 30</a:t>
            </a:r>
          </a:p>
        </p:txBody>
      </p:sp>
      <p:sp>
        <p:nvSpPr>
          <p:cNvPr id="28" name="Rectangle 27"/>
          <p:cNvSpPr/>
          <p:nvPr/>
        </p:nvSpPr>
        <p:spPr>
          <a:xfrm>
            <a:off x="5826224" y="2564904"/>
            <a:ext cx="1562472" cy="432048"/>
          </a:xfrm>
          <a:prstGeom prst="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200" dirty="0">
                <a:solidFill>
                  <a:srgbClr val="002060"/>
                </a:solidFill>
              </a:rPr>
              <a:t>Physics 30</a:t>
            </a:r>
          </a:p>
        </p:txBody>
      </p:sp>
      <p:sp>
        <p:nvSpPr>
          <p:cNvPr id="29" name="Rectangle 28"/>
          <p:cNvSpPr/>
          <p:nvPr/>
        </p:nvSpPr>
        <p:spPr>
          <a:xfrm>
            <a:off x="5838042" y="1229708"/>
            <a:ext cx="1562472" cy="432048"/>
          </a:xfrm>
          <a:prstGeom prst="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200" dirty="0">
                <a:solidFill>
                  <a:srgbClr val="002060"/>
                </a:solidFill>
              </a:rPr>
              <a:t>Biology 30</a:t>
            </a:r>
          </a:p>
        </p:txBody>
      </p:sp>
      <p:cxnSp>
        <p:nvCxnSpPr>
          <p:cNvPr id="35" name="Straight Connector 34"/>
          <p:cNvCxnSpPr>
            <a:stCxn id="5" idx="3"/>
            <a:endCxn id="29" idx="1"/>
          </p:cNvCxnSpPr>
          <p:nvPr/>
        </p:nvCxnSpPr>
        <p:spPr>
          <a:xfrm>
            <a:off x="4355977" y="908720"/>
            <a:ext cx="1482067" cy="537012"/>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a:stCxn id="14" idx="3"/>
            <a:endCxn id="28" idx="1"/>
          </p:cNvCxnSpPr>
          <p:nvPr/>
        </p:nvCxnSpPr>
        <p:spPr>
          <a:xfrm>
            <a:off x="4376456" y="2780928"/>
            <a:ext cx="1449768" cy="0"/>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a:stCxn id="4" idx="3"/>
            <a:endCxn id="5" idx="1"/>
          </p:cNvCxnSpPr>
          <p:nvPr/>
        </p:nvCxnSpPr>
        <p:spPr>
          <a:xfrm flipV="1">
            <a:off x="1619672" y="908720"/>
            <a:ext cx="947900" cy="2556284"/>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a:stCxn id="4" idx="3"/>
            <a:endCxn id="14" idx="1"/>
          </p:cNvCxnSpPr>
          <p:nvPr/>
        </p:nvCxnSpPr>
        <p:spPr>
          <a:xfrm flipV="1">
            <a:off x="1619674" y="2780928"/>
            <a:ext cx="968381" cy="684076"/>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stCxn id="14" idx="3"/>
            <a:endCxn id="24" idx="1"/>
          </p:cNvCxnSpPr>
          <p:nvPr/>
        </p:nvCxnSpPr>
        <p:spPr>
          <a:xfrm flipV="1">
            <a:off x="4376456" y="2123479"/>
            <a:ext cx="1449768" cy="657451"/>
          </a:xfrm>
          <a:prstGeom prst="line">
            <a:avLst/>
          </a:prstGeom>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539552" y="5661250"/>
            <a:ext cx="1080120" cy="646331"/>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1200" dirty="0">
                <a:solidFill>
                  <a:srgbClr val="002060"/>
                </a:solidFill>
              </a:rPr>
              <a:t>Science 11</a:t>
            </a:r>
          </a:p>
          <a:p>
            <a:pPr algn="ctr"/>
            <a:r>
              <a:rPr lang="en-US" sz="1200" dirty="0">
                <a:solidFill>
                  <a:srgbClr val="002060"/>
                </a:solidFill>
              </a:rPr>
              <a:t>(Modified grade 10)</a:t>
            </a:r>
            <a:endParaRPr lang="en-CA" sz="1200" dirty="0">
              <a:solidFill>
                <a:srgbClr val="002060"/>
              </a:solidFill>
            </a:endParaRPr>
          </a:p>
        </p:txBody>
      </p:sp>
      <p:sp>
        <p:nvSpPr>
          <p:cNvPr id="38" name="TextBox 37"/>
          <p:cNvSpPr txBox="1"/>
          <p:nvPr/>
        </p:nvSpPr>
        <p:spPr>
          <a:xfrm>
            <a:off x="2599848" y="4784393"/>
            <a:ext cx="1584176" cy="738664"/>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1400" dirty="0">
                <a:solidFill>
                  <a:srgbClr val="002060"/>
                </a:solidFill>
              </a:rPr>
              <a:t>Physical Science </a:t>
            </a:r>
          </a:p>
          <a:p>
            <a:pPr algn="ctr"/>
            <a:r>
              <a:rPr lang="en-CA" sz="1400" dirty="0">
                <a:solidFill>
                  <a:srgbClr val="002060"/>
                </a:solidFill>
              </a:rPr>
              <a:t>21</a:t>
            </a:r>
          </a:p>
          <a:p>
            <a:pPr algn="ctr"/>
            <a:r>
              <a:rPr lang="en-US" sz="1400" dirty="0">
                <a:solidFill>
                  <a:srgbClr val="002060"/>
                </a:solidFill>
              </a:rPr>
              <a:t>(Modified gr 11)</a:t>
            </a:r>
            <a:endParaRPr lang="en-CA" sz="1400" dirty="0">
              <a:solidFill>
                <a:srgbClr val="002060"/>
              </a:solidFill>
            </a:endParaRPr>
          </a:p>
        </p:txBody>
      </p:sp>
      <p:sp>
        <p:nvSpPr>
          <p:cNvPr id="47" name="TextBox 46"/>
          <p:cNvSpPr txBox="1"/>
          <p:nvPr/>
        </p:nvSpPr>
        <p:spPr>
          <a:xfrm>
            <a:off x="4788026" y="4969141"/>
            <a:ext cx="4355975" cy="1754326"/>
          </a:xfrm>
          <a:prstGeom prst="rect">
            <a:avLst/>
          </a:prstGeom>
          <a:noFill/>
        </p:spPr>
        <p:txBody>
          <a:bodyPr wrap="square" rtlCol="0">
            <a:spAutoFit/>
          </a:bodyPr>
          <a:lstStyle/>
          <a:p>
            <a:r>
              <a:rPr lang="en-US" b="1" i="1" dirty="0"/>
              <a:t>To graduate: Students must have </a:t>
            </a:r>
          </a:p>
          <a:p>
            <a:r>
              <a:rPr lang="en-US" b="1" i="1" dirty="0" err="1"/>
              <a:t>Sci</a:t>
            </a:r>
            <a:r>
              <a:rPr lang="en-US" b="1" i="1" dirty="0"/>
              <a:t> 10/11 </a:t>
            </a:r>
            <a:r>
              <a:rPr lang="en-US" b="1" i="1" u="sng" dirty="0"/>
              <a:t>and</a:t>
            </a:r>
            <a:r>
              <a:rPr lang="en-US" b="1" i="1" dirty="0"/>
              <a:t> one 20/21 level science credit. It’s important to find out what 20 and 30-level science(s) are required by the post-secondary program(s) </a:t>
            </a:r>
          </a:p>
          <a:p>
            <a:r>
              <a:rPr lang="en-US" b="1" i="1" dirty="0"/>
              <a:t>you are interested in!</a:t>
            </a:r>
            <a:endParaRPr lang="en-CA" b="1" i="1" dirty="0"/>
          </a:p>
        </p:txBody>
      </p:sp>
      <p:sp>
        <p:nvSpPr>
          <p:cNvPr id="2" name="TextBox 1"/>
          <p:cNvSpPr txBox="1"/>
          <p:nvPr/>
        </p:nvSpPr>
        <p:spPr>
          <a:xfrm>
            <a:off x="2771800" y="3645024"/>
            <a:ext cx="4464496" cy="923330"/>
          </a:xfrm>
          <a:prstGeom prst="rect">
            <a:avLst/>
          </a:prstGeom>
          <a:noFill/>
        </p:spPr>
        <p:txBody>
          <a:bodyPr wrap="square" rtlCol="0">
            <a:spAutoFit/>
          </a:bodyPr>
          <a:lstStyle/>
          <a:p>
            <a:pPr algn="ctr"/>
            <a:r>
              <a:rPr lang="en-CA" dirty="0"/>
              <a:t>CCS </a:t>
            </a:r>
          </a:p>
          <a:p>
            <a:pPr algn="ctr"/>
            <a:r>
              <a:rPr lang="en-CA" dirty="0"/>
              <a:t>Face-to-Face Science Pathways Offerings</a:t>
            </a:r>
          </a:p>
        </p:txBody>
      </p:sp>
      <p:cxnSp>
        <p:nvCxnSpPr>
          <p:cNvPr id="7" name="Straight Connector 6"/>
          <p:cNvCxnSpPr>
            <a:endCxn id="38" idx="1"/>
          </p:cNvCxnSpPr>
          <p:nvPr/>
        </p:nvCxnSpPr>
        <p:spPr>
          <a:xfrm flipV="1">
            <a:off x="1619672" y="5153725"/>
            <a:ext cx="980176" cy="692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19672" y="5799649"/>
            <a:ext cx="980176" cy="45742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9848" y="5799649"/>
            <a:ext cx="1584176" cy="738664"/>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1400" dirty="0">
                <a:solidFill>
                  <a:srgbClr val="002060"/>
                </a:solidFill>
              </a:rPr>
              <a:t>Health Science </a:t>
            </a:r>
          </a:p>
          <a:p>
            <a:pPr algn="ctr"/>
            <a:r>
              <a:rPr lang="en-CA" sz="1400" dirty="0">
                <a:solidFill>
                  <a:srgbClr val="002060"/>
                </a:solidFill>
              </a:rPr>
              <a:t>21</a:t>
            </a:r>
          </a:p>
          <a:p>
            <a:pPr algn="ctr"/>
            <a:r>
              <a:rPr lang="en-US" sz="1400" dirty="0">
                <a:solidFill>
                  <a:srgbClr val="002060"/>
                </a:solidFill>
              </a:rPr>
              <a:t>(Modified gr 11)</a:t>
            </a:r>
            <a:endParaRPr lang="en-CA" sz="1400" dirty="0">
              <a:solidFill>
                <a:srgbClr val="002060"/>
              </a:solidFill>
            </a:endParaRPr>
          </a:p>
        </p:txBody>
      </p:sp>
    </p:spTree>
    <p:extLst>
      <p:ext uri="{BB962C8B-B14F-4D97-AF65-F5344CB8AC3E}">
        <p14:creationId xmlns:p14="http://schemas.microsoft.com/office/powerpoint/2010/main" val="358674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844824"/>
            <a:ext cx="864096"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Science 10</a:t>
            </a:r>
          </a:p>
        </p:txBody>
      </p:sp>
      <p:sp>
        <p:nvSpPr>
          <p:cNvPr id="5" name="Flowchart: Process 4"/>
          <p:cNvSpPr/>
          <p:nvPr/>
        </p:nvSpPr>
        <p:spPr>
          <a:xfrm>
            <a:off x="2567574" y="692696"/>
            <a:ext cx="1788403" cy="43204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Health Science 20</a:t>
            </a:r>
          </a:p>
        </p:txBody>
      </p:sp>
      <p:sp>
        <p:nvSpPr>
          <p:cNvPr id="13" name="Flowchart: Process 12"/>
          <p:cNvSpPr/>
          <p:nvPr/>
        </p:nvSpPr>
        <p:spPr>
          <a:xfrm>
            <a:off x="2588056" y="1844824"/>
            <a:ext cx="1788403" cy="537012"/>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Environmental Science 20</a:t>
            </a:r>
          </a:p>
          <a:p>
            <a:pPr algn="ctr"/>
            <a:r>
              <a:rPr lang="en-CA" sz="1200" dirty="0">
                <a:solidFill>
                  <a:srgbClr val="002060"/>
                </a:solidFill>
              </a:rPr>
              <a:t>Online Only</a:t>
            </a:r>
          </a:p>
        </p:txBody>
      </p:sp>
      <p:sp>
        <p:nvSpPr>
          <p:cNvPr id="14" name="Flowchart: Process 13"/>
          <p:cNvSpPr/>
          <p:nvPr/>
        </p:nvSpPr>
        <p:spPr>
          <a:xfrm>
            <a:off x="2588055" y="2564904"/>
            <a:ext cx="1788403" cy="432048"/>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Physical Science 20</a:t>
            </a:r>
          </a:p>
        </p:txBody>
      </p:sp>
      <p:sp>
        <p:nvSpPr>
          <p:cNvPr id="18" name="Flowchart: Process 17"/>
          <p:cNvSpPr/>
          <p:nvPr/>
        </p:nvSpPr>
        <p:spPr>
          <a:xfrm>
            <a:off x="2579859" y="4014556"/>
            <a:ext cx="1808888" cy="602577"/>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Computer  Science 20</a:t>
            </a:r>
          </a:p>
          <a:p>
            <a:pPr algn="ctr"/>
            <a:r>
              <a:rPr lang="en-CA" sz="1200" dirty="0">
                <a:solidFill>
                  <a:srgbClr val="002060"/>
                </a:solidFill>
              </a:rPr>
              <a:t>Online Only</a:t>
            </a:r>
          </a:p>
        </p:txBody>
      </p:sp>
      <p:sp>
        <p:nvSpPr>
          <p:cNvPr id="24" name="Rectangle 23"/>
          <p:cNvSpPr/>
          <p:nvPr/>
        </p:nvSpPr>
        <p:spPr>
          <a:xfrm>
            <a:off x="5826224" y="1907453"/>
            <a:ext cx="156247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Chemistry 30</a:t>
            </a:r>
          </a:p>
        </p:txBody>
      </p:sp>
      <p:sp>
        <p:nvSpPr>
          <p:cNvPr id="25" name="Rectangle 24"/>
          <p:cNvSpPr/>
          <p:nvPr/>
        </p:nvSpPr>
        <p:spPr>
          <a:xfrm>
            <a:off x="5940152" y="4018531"/>
            <a:ext cx="1562472" cy="592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Computer Science 30</a:t>
            </a:r>
          </a:p>
          <a:p>
            <a:pPr algn="ctr"/>
            <a:r>
              <a:rPr lang="en-CA" sz="1200" dirty="0">
                <a:solidFill>
                  <a:srgbClr val="002060"/>
                </a:solidFill>
              </a:rPr>
              <a:t>Online Only</a:t>
            </a:r>
          </a:p>
        </p:txBody>
      </p:sp>
      <p:sp>
        <p:nvSpPr>
          <p:cNvPr id="26" name="Rectangle 25"/>
          <p:cNvSpPr/>
          <p:nvPr/>
        </p:nvSpPr>
        <p:spPr>
          <a:xfrm>
            <a:off x="5838042" y="3275993"/>
            <a:ext cx="1562472" cy="526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Earth Science 30</a:t>
            </a:r>
          </a:p>
          <a:p>
            <a:pPr algn="ctr"/>
            <a:r>
              <a:rPr lang="en-CA" sz="1200" dirty="0">
                <a:solidFill>
                  <a:srgbClr val="002060"/>
                </a:solidFill>
              </a:rPr>
              <a:t>Online Only</a:t>
            </a:r>
          </a:p>
        </p:txBody>
      </p:sp>
      <p:sp>
        <p:nvSpPr>
          <p:cNvPr id="28" name="Rectangle 27"/>
          <p:cNvSpPr/>
          <p:nvPr/>
        </p:nvSpPr>
        <p:spPr>
          <a:xfrm>
            <a:off x="5652120" y="2529136"/>
            <a:ext cx="156247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Physics 30</a:t>
            </a:r>
          </a:p>
        </p:txBody>
      </p:sp>
      <p:sp>
        <p:nvSpPr>
          <p:cNvPr id="29" name="Rectangle 28"/>
          <p:cNvSpPr/>
          <p:nvPr/>
        </p:nvSpPr>
        <p:spPr>
          <a:xfrm>
            <a:off x="5838042" y="1229708"/>
            <a:ext cx="156247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rgbClr val="002060"/>
                </a:solidFill>
              </a:rPr>
              <a:t>Biology 30</a:t>
            </a:r>
          </a:p>
        </p:txBody>
      </p:sp>
      <p:cxnSp>
        <p:nvCxnSpPr>
          <p:cNvPr id="31" name="Straight Connector 30"/>
          <p:cNvCxnSpPr>
            <a:endCxn id="29" idx="1"/>
          </p:cNvCxnSpPr>
          <p:nvPr/>
        </p:nvCxnSpPr>
        <p:spPr>
          <a:xfrm flipV="1">
            <a:off x="4388277" y="1445732"/>
            <a:ext cx="1449767" cy="63025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a:stCxn id="5" idx="3"/>
            <a:endCxn id="29" idx="1"/>
          </p:cNvCxnSpPr>
          <p:nvPr/>
        </p:nvCxnSpPr>
        <p:spPr>
          <a:xfrm>
            <a:off x="4355977" y="908720"/>
            <a:ext cx="1482067" cy="537012"/>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14" idx="3"/>
            <a:endCxn id="28" idx="1"/>
          </p:cNvCxnSpPr>
          <p:nvPr/>
        </p:nvCxnSpPr>
        <p:spPr>
          <a:xfrm flipV="1">
            <a:off x="4376456" y="2745160"/>
            <a:ext cx="1275664" cy="35768"/>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a:stCxn id="18" idx="3"/>
            <a:endCxn id="25" idx="1"/>
          </p:cNvCxnSpPr>
          <p:nvPr/>
        </p:nvCxnSpPr>
        <p:spPr>
          <a:xfrm flipV="1">
            <a:off x="4388749" y="4314862"/>
            <a:ext cx="1551405" cy="983"/>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stCxn id="4" idx="3"/>
            <a:endCxn id="5" idx="1"/>
          </p:cNvCxnSpPr>
          <p:nvPr/>
        </p:nvCxnSpPr>
        <p:spPr>
          <a:xfrm flipV="1">
            <a:off x="1619672" y="908720"/>
            <a:ext cx="947900" cy="2556284"/>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a:stCxn id="4" idx="3"/>
            <a:endCxn id="13" idx="1"/>
          </p:cNvCxnSpPr>
          <p:nvPr/>
        </p:nvCxnSpPr>
        <p:spPr>
          <a:xfrm flipV="1">
            <a:off x="1619672" y="2113330"/>
            <a:ext cx="968382" cy="1351674"/>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a:stCxn id="4" idx="3"/>
            <a:endCxn id="14" idx="1"/>
          </p:cNvCxnSpPr>
          <p:nvPr/>
        </p:nvCxnSpPr>
        <p:spPr>
          <a:xfrm flipV="1">
            <a:off x="1619674" y="2780928"/>
            <a:ext cx="968381" cy="684076"/>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a:stCxn id="4" idx="3"/>
            <a:endCxn id="18" idx="1"/>
          </p:cNvCxnSpPr>
          <p:nvPr/>
        </p:nvCxnSpPr>
        <p:spPr>
          <a:xfrm>
            <a:off x="1619674" y="3465006"/>
            <a:ext cx="960187" cy="850839"/>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a:stCxn id="14" idx="3"/>
            <a:endCxn id="26" idx="1"/>
          </p:cNvCxnSpPr>
          <p:nvPr/>
        </p:nvCxnSpPr>
        <p:spPr>
          <a:xfrm>
            <a:off x="4376456" y="2780928"/>
            <a:ext cx="1461586" cy="75832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stCxn id="14" idx="3"/>
            <a:endCxn id="24" idx="1"/>
          </p:cNvCxnSpPr>
          <p:nvPr/>
        </p:nvCxnSpPr>
        <p:spPr>
          <a:xfrm flipV="1">
            <a:off x="4376456" y="2123479"/>
            <a:ext cx="1449768" cy="657451"/>
          </a:xfrm>
          <a:prstGeom prst="line">
            <a:avLst/>
          </a:prstGeom>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755576" y="5661250"/>
            <a:ext cx="864096" cy="830997"/>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1200" dirty="0">
                <a:solidFill>
                  <a:srgbClr val="002060"/>
                </a:solidFill>
              </a:rPr>
              <a:t>Science 11</a:t>
            </a:r>
          </a:p>
          <a:p>
            <a:pPr algn="ctr"/>
            <a:r>
              <a:rPr lang="en-CA" sz="1200" dirty="0">
                <a:solidFill>
                  <a:srgbClr val="002060"/>
                </a:solidFill>
              </a:rPr>
              <a:t>Modified Gr. 10</a:t>
            </a:r>
          </a:p>
        </p:txBody>
      </p:sp>
      <p:sp>
        <p:nvSpPr>
          <p:cNvPr id="47" name="TextBox 46"/>
          <p:cNvSpPr txBox="1"/>
          <p:nvPr/>
        </p:nvSpPr>
        <p:spPr>
          <a:xfrm>
            <a:off x="4788026" y="4969141"/>
            <a:ext cx="4355975" cy="1754326"/>
          </a:xfrm>
          <a:prstGeom prst="rect">
            <a:avLst/>
          </a:prstGeom>
          <a:noFill/>
        </p:spPr>
        <p:txBody>
          <a:bodyPr wrap="square" rtlCol="0">
            <a:spAutoFit/>
          </a:bodyPr>
          <a:lstStyle/>
          <a:p>
            <a:r>
              <a:rPr lang="en-US" b="1" i="1" dirty="0"/>
              <a:t>To graduate: Students must have </a:t>
            </a:r>
          </a:p>
          <a:p>
            <a:r>
              <a:rPr lang="en-US" b="1" i="1" dirty="0" err="1"/>
              <a:t>Sci</a:t>
            </a:r>
            <a:r>
              <a:rPr lang="en-US" b="1" i="1" dirty="0"/>
              <a:t> 10/11 </a:t>
            </a:r>
            <a:r>
              <a:rPr lang="en-US" b="1" i="1" u="sng" dirty="0"/>
              <a:t>and</a:t>
            </a:r>
            <a:r>
              <a:rPr lang="en-US" b="1" i="1" dirty="0"/>
              <a:t> one 20/21 level science credit. It’s important to find out what 20 and 30-level science(s) are required by the post-secondary program(s) </a:t>
            </a:r>
          </a:p>
          <a:p>
            <a:r>
              <a:rPr lang="en-US" b="1" i="1" dirty="0"/>
              <a:t>you are interested in. </a:t>
            </a:r>
            <a:r>
              <a:rPr lang="en-US" b="1" i="1" dirty="0">
                <a:solidFill>
                  <a:schemeClr val="bg1"/>
                </a:solidFill>
              </a:rPr>
              <a:t>in!</a:t>
            </a:r>
            <a:endParaRPr lang="en-CA" b="1" i="1" dirty="0">
              <a:solidFill>
                <a:schemeClr val="bg1"/>
              </a:solidFill>
            </a:endParaRPr>
          </a:p>
        </p:txBody>
      </p:sp>
      <p:cxnSp>
        <p:nvCxnSpPr>
          <p:cNvPr id="3" name="Straight Connector 2"/>
          <p:cNvCxnSpPr>
            <a:stCxn id="13" idx="3"/>
            <a:endCxn id="26" idx="1"/>
          </p:cNvCxnSpPr>
          <p:nvPr/>
        </p:nvCxnSpPr>
        <p:spPr>
          <a:xfrm>
            <a:off x="4376459" y="2113330"/>
            <a:ext cx="1461585" cy="142592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51520" y="260650"/>
            <a:ext cx="1872208" cy="1200329"/>
          </a:xfrm>
          <a:prstGeom prst="rect">
            <a:avLst/>
          </a:prstGeom>
          <a:noFill/>
        </p:spPr>
        <p:txBody>
          <a:bodyPr wrap="square" rtlCol="0">
            <a:spAutoFit/>
          </a:bodyPr>
          <a:lstStyle/>
          <a:p>
            <a:r>
              <a:rPr lang="en-CA" dirty="0"/>
              <a:t>Science Pathways including online offerings</a:t>
            </a:r>
          </a:p>
        </p:txBody>
      </p:sp>
      <p:sp>
        <p:nvSpPr>
          <p:cNvPr id="30" name="TextBox 29"/>
          <p:cNvSpPr txBox="1"/>
          <p:nvPr/>
        </p:nvSpPr>
        <p:spPr>
          <a:xfrm>
            <a:off x="2460834" y="5085184"/>
            <a:ext cx="1584176" cy="738664"/>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1400" dirty="0">
                <a:solidFill>
                  <a:srgbClr val="002060"/>
                </a:solidFill>
              </a:rPr>
              <a:t>Physical Science </a:t>
            </a:r>
          </a:p>
          <a:p>
            <a:pPr algn="ctr"/>
            <a:r>
              <a:rPr lang="en-CA" sz="1400" dirty="0">
                <a:solidFill>
                  <a:srgbClr val="002060"/>
                </a:solidFill>
              </a:rPr>
              <a:t>21</a:t>
            </a:r>
          </a:p>
          <a:p>
            <a:pPr algn="ctr"/>
            <a:r>
              <a:rPr lang="en-US" sz="1400" dirty="0">
                <a:solidFill>
                  <a:srgbClr val="002060"/>
                </a:solidFill>
              </a:rPr>
              <a:t>(Modified gr 11)</a:t>
            </a:r>
            <a:endParaRPr lang="en-CA" sz="1400" dirty="0">
              <a:solidFill>
                <a:srgbClr val="002060"/>
              </a:solidFill>
            </a:endParaRPr>
          </a:p>
        </p:txBody>
      </p:sp>
      <p:sp>
        <p:nvSpPr>
          <p:cNvPr id="32" name="TextBox 31"/>
          <p:cNvSpPr txBox="1"/>
          <p:nvPr/>
        </p:nvSpPr>
        <p:spPr>
          <a:xfrm>
            <a:off x="2485208" y="5984803"/>
            <a:ext cx="1584176" cy="738664"/>
          </a:xfrm>
          <a:prstGeom prst="rect">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1400" dirty="0">
                <a:solidFill>
                  <a:srgbClr val="002060"/>
                </a:solidFill>
              </a:rPr>
              <a:t>Health Science </a:t>
            </a:r>
          </a:p>
          <a:p>
            <a:pPr algn="ctr"/>
            <a:r>
              <a:rPr lang="en-CA" sz="1400" dirty="0">
                <a:solidFill>
                  <a:srgbClr val="002060"/>
                </a:solidFill>
              </a:rPr>
              <a:t>21</a:t>
            </a:r>
          </a:p>
          <a:p>
            <a:pPr algn="ctr"/>
            <a:r>
              <a:rPr lang="en-US" sz="1400" dirty="0">
                <a:solidFill>
                  <a:srgbClr val="002060"/>
                </a:solidFill>
              </a:rPr>
              <a:t>(Modified gr 11)</a:t>
            </a:r>
            <a:endParaRPr lang="en-CA" sz="1400" dirty="0">
              <a:solidFill>
                <a:srgbClr val="002060"/>
              </a:solidFill>
            </a:endParaRPr>
          </a:p>
        </p:txBody>
      </p:sp>
      <p:cxnSp>
        <p:nvCxnSpPr>
          <p:cNvPr id="8" name="Straight Connector 7"/>
          <p:cNvCxnSpPr>
            <a:stCxn id="37" idx="3"/>
            <a:endCxn id="30" idx="1"/>
          </p:cNvCxnSpPr>
          <p:nvPr/>
        </p:nvCxnSpPr>
        <p:spPr>
          <a:xfrm flipV="1">
            <a:off x="1619672" y="5454518"/>
            <a:ext cx="841162" cy="622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3"/>
            <a:endCxn id="32" idx="1"/>
          </p:cNvCxnSpPr>
          <p:nvPr/>
        </p:nvCxnSpPr>
        <p:spPr>
          <a:xfrm>
            <a:off x="1619672" y="6076747"/>
            <a:ext cx="865536" cy="277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479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2858</TotalTime>
  <Words>2646</Words>
  <Application>Microsoft Office PowerPoint</Application>
  <PresentationFormat>On-screen Show (4:3)</PresentationFormat>
  <Paragraphs>300</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Rockwell</vt:lpstr>
      <vt:lpstr>Rockwell Condensed</vt:lpstr>
      <vt:lpstr>Wingdings</vt:lpstr>
      <vt:lpstr>Wood Type</vt:lpstr>
      <vt:lpstr>Cornerstone Christian School</vt:lpstr>
      <vt:lpstr>Graduation Requirements</vt:lpstr>
      <vt:lpstr>Graduation Requirements </vt:lpstr>
      <vt:lpstr>Graduation Requirements</vt:lpstr>
      <vt:lpstr>Minimum Graduation Requirement Summary (24 Credits)</vt:lpstr>
      <vt:lpstr>IMPORTANT!</vt:lpstr>
      <vt:lpstr>PowerPoint Presentation</vt:lpstr>
      <vt:lpstr>PowerPoint Presentation</vt:lpstr>
      <vt:lpstr>PowerPoint Presentation</vt:lpstr>
      <vt:lpstr>So, now you’re in grade 12…</vt:lpstr>
      <vt:lpstr>So, now you’re in grade 12…</vt:lpstr>
      <vt:lpstr>So, now you’re in grade 12…</vt:lpstr>
      <vt:lpstr>Where in the world have CCS Grads Gone after Grade 12?</vt:lpstr>
      <vt:lpstr>Be sure to attend open house and career fair events!   *These will be virtual events in 2020-2021 so you can attend without travelling!  Watch for information about virtual events in student career News &amp; look up event dates on institution websites!</vt:lpstr>
      <vt:lpstr>Be sure to update  &amp; use  myblueprint!</vt:lpstr>
      <vt:lpstr>Be sure to update  &amp;  use myblueprint!</vt:lpstr>
      <vt:lpstr>Remember… </vt:lpstr>
      <vt:lpstr>Common Post-secondary  admission types</vt:lpstr>
      <vt:lpstr>PowerPoint Presentation</vt:lpstr>
      <vt:lpstr>Thinking of going out of province?</vt:lpstr>
      <vt:lpstr>What’s the difference between a Scholarship and a bursary?</vt:lpstr>
      <vt:lpstr>Transcripts… where do I get them?</vt:lpstr>
      <vt:lpstr>Transcripts Con’t</vt:lpstr>
      <vt:lpstr>Transcripts… where do I get them?</vt:lpstr>
      <vt:lpstr>Where to find  Scholarship Information</vt:lpstr>
      <vt:lpstr>Where to find  Scholarship Information</vt:lpstr>
      <vt:lpstr>Where to find  Scholarship Information</vt:lpstr>
      <vt:lpstr>Where to find  Scholarship Information</vt:lpstr>
      <vt:lpstr>Questions???</vt:lpstr>
      <vt:lpstr>Thank you!</vt:lpstr>
    </vt:vector>
  </TitlesOfParts>
  <Company>Prairie South School Division No. 210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Future is NOW</dc:title>
  <dc:creator>binetruy.kerrie</dc:creator>
  <cp:lastModifiedBy>Johnson, Tanya</cp:lastModifiedBy>
  <cp:revision>110</cp:revision>
  <cp:lastPrinted>2020-05-13T17:15:39Z</cp:lastPrinted>
  <dcterms:created xsi:type="dcterms:W3CDTF">2014-04-23T17:49:54Z</dcterms:created>
  <dcterms:modified xsi:type="dcterms:W3CDTF">2024-05-20T22:27:06Z</dcterms:modified>
</cp:coreProperties>
</file>